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</a:lstStyle>
          <a:p>
            <a:pPr algn="ctr">
              <a:lnSpc>
                <a:spcPts val="1185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0"/>
              <a:t> MULTIPROFISSIONAL </a:t>
            </a:r>
            <a:r>
              <a:rPr dirty="0"/>
              <a:t>EM</a:t>
            </a:r>
            <a:r>
              <a:rPr dirty="0" spc="-20"/>
              <a:t> </a:t>
            </a:r>
            <a:r>
              <a:rPr dirty="0"/>
              <a:t>SAÚDE</a:t>
            </a:r>
            <a:r>
              <a:rPr dirty="0" spc="-5"/>
              <a:t> </a:t>
            </a:r>
            <a:r>
              <a:rPr dirty="0"/>
              <a:t>E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10"/>
              <a:t> </a:t>
            </a:r>
            <a:r>
              <a:rPr dirty="0"/>
              <a:t>ÁREA</a:t>
            </a:r>
            <a:r>
              <a:rPr dirty="0" spc="-10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5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 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25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20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</a:lstStyle>
          <a:p>
            <a:pPr algn="ctr">
              <a:lnSpc>
                <a:spcPts val="1185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0"/>
              <a:t> MULTIPROFISSIONAL </a:t>
            </a:r>
            <a:r>
              <a:rPr dirty="0"/>
              <a:t>EM</a:t>
            </a:r>
            <a:r>
              <a:rPr dirty="0" spc="-20"/>
              <a:t> </a:t>
            </a:r>
            <a:r>
              <a:rPr dirty="0"/>
              <a:t>SAÚDE</a:t>
            </a:r>
            <a:r>
              <a:rPr dirty="0" spc="-5"/>
              <a:t> </a:t>
            </a:r>
            <a:r>
              <a:rPr dirty="0"/>
              <a:t>E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10"/>
              <a:t> </a:t>
            </a:r>
            <a:r>
              <a:rPr dirty="0"/>
              <a:t>ÁREA</a:t>
            </a:r>
            <a:r>
              <a:rPr dirty="0" spc="-10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5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 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25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20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</a:lstStyle>
          <a:p>
            <a:pPr algn="ctr">
              <a:lnSpc>
                <a:spcPts val="1185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0"/>
              <a:t> MULTIPROFISSIONAL </a:t>
            </a:r>
            <a:r>
              <a:rPr dirty="0"/>
              <a:t>EM</a:t>
            </a:r>
            <a:r>
              <a:rPr dirty="0" spc="-20"/>
              <a:t> </a:t>
            </a:r>
            <a:r>
              <a:rPr dirty="0"/>
              <a:t>SAÚDE</a:t>
            </a:r>
            <a:r>
              <a:rPr dirty="0" spc="-5"/>
              <a:t> </a:t>
            </a:r>
            <a:r>
              <a:rPr dirty="0"/>
              <a:t>E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10"/>
              <a:t> </a:t>
            </a:r>
            <a:r>
              <a:rPr dirty="0"/>
              <a:t>ÁREA</a:t>
            </a:r>
            <a:r>
              <a:rPr dirty="0" spc="-10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5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 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25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20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</a:lstStyle>
          <a:p>
            <a:pPr algn="ctr">
              <a:lnSpc>
                <a:spcPts val="1185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0"/>
              <a:t> MULTIPROFISSIONAL </a:t>
            </a:r>
            <a:r>
              <a:rPr dirty="0"/>
              <a:t>EM</a:t>
            </a:r>
            <a:r>
              <a:rPr dirty="0" spc="-20"/>
              <a:t> </a:t>
            </a:r>
            <a:r>
              <a:rPr dirty="0"/>
              <a:t>SAÚDE</a:t>
            </a:r>
            <a:r>
              <a:rPr dirty="0" spc="-5"/>
              <a:t> </a:t>
            </a:r>
            <a:r>
              <a:rPr dirty="0"/>
              <a:t>E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10"/>
              <a:t> </a:t>
            </a:r>
            <a:r>
              <a:rPr dirty="0"/>
              <a:t>ÁREA</a:t>
            </a:r>
            <a:r>
              <a:rPr dirty="0" spc="-10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5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 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25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20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</a:lstStyle>
          <a:p>
            <a:pPr algn="ctr">
              <a:lnSpc>
                <a:spcPts val="1185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0"/>
              <a:t> MULTIPROFISSIONAL </a:t>
            </a:r>
            <a:r>
              <a:rPr dirty="0"/>
              <a:t>EM</a:t>
            </a:r>
            <a:r>
              <a:rPr dirty="0" spc="-20"/>
              <a:t> </a:t>
            </a:r>
            <a:r>
              <a:rPr dirty="0"/>
              <a:t>SAÚDE</a:t>
            </a:r>
            <a:r>
              <a:rPr dirty="0" spc="-5"/>
              <a:t> </a:t>
            </a:r>
            <a:r>
              <a:rPr dirty="0"/>
              <a:t>E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10"/>
              <a:t> </a:t>
            </a:r>
            <a:r>
              <a:rPr dirty="0"/>
              <a:t>ÁREA</a:t>
            </a:r>
            <a:r>
              <a:rPr dirty="0" spc="-10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5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 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25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20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1080312" y="9926623"/>
            <a:ext cx="5306695" cy="320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</a:lstStyle>
          <a:p>
            <a:pPr algn="ctr">
              <a:lnSpc>
                <a:spcPts val="1185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0"/>
              <a:t> MULTIPROFISSIONAL </a:t>
            </a:r>
            <a:r>
              <a:rPr dirty="0"/>
              <a:t>EM</a:t>
            </a:r>
            <a:r>
              <a:rPr dirty="0" spc="-20"/>
              <a:t> </a:t>
            </a:r>
            <a:r>
              <a:rPr dirty="0"/>
              <a:t>SAÚDE</a:t>
            </a:r>
            <a:r>
              <a:rPr dirty="0" spc="-5"/>
              <a:t> </a:t>
            </a:r>
            <a:r>
              <a:rPr dirty="0"/>
              <a:t>E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10"/>
              <a:t> </a:t>
            </a:r>
            <a:r>
              <a:rPr dirty="0"/>
              <a:t>ÁREA</a:t>
            </a:r>
            <a:r>
              <a:rPr dirty="0" spc="-10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5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 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25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20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91867" y="194563"/>
            <a:ext cx="2482850" cy="47307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ctr" marL="12065" marR="5080" indent="-635">
              <a:lnSpc>
                <a:spcPts val="1160"/>
              </a:lnSpc>
              <a:spcBef>
                <a:spcPts val="165"/>
              </a:spcBef>
            </a:pP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SECRETARIA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MUNICIPAL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DA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SAÚDE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COORDENADORIA</a:t>
            </a:r>
            <a:r>
              <a:rPr dirty="0" sz="1000" spc="-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GESTÃO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PESSOAS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ESCOLA</a:t>
            </a:r>
            <a:r>
              <a:rPr dirty="0" sz="1000" spc="-4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MUNICIPAL</a:t>
            </a:r>
            <a:r>
              <a:rPr dirty="0" sz="1000" spc="-2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</a:t>
            </a:r>
            <a:r>
              <a:rPr dirty="0" sz="1000" spc="-3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SAÚDE</a:t>
            </a:r>
            <a:endParaRPr sz="100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561" y="759099"/>
            <a:ext cx="4329805" cy="402419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701040" y="9919410"/>
            <a:ext cx="6068695" cy="18415"/>
          </a:xfrm>
          <a:custGeom>
            <a:avLst/>
            <a:gdLst/>
            <a:ahLst/>
            <a:cxnLst/>
            <a:rect l="l" t="t" r="r" b="b"/>
            <a:pathLst>
              <a:path w="6068695" h="18415">
                <a:moveTo>
                  <a:pt x="6068314" y="0"/>
                </a:moveTo>
                <a:lnTo>
                  <a:pt x="0" y="0"/>
                </a:lnTo>
                <a:lnTo>
                  <a:pt x="0" y="18288"/>
                </a:lnTo>
                <a:lnTo>
                  <a:pt x="6068314" y="18288"/>
                </a:lnTo>
                <a:lnTo>
                  <a:pt x="606831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706627" y="1328673"/>
            <a:ext cx="6055995" cy="1158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635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RELAÇÃO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5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EGRESSOS</a:t>
            </a:r>
            <a:endParaRPr sz="1100">
              <a:latin typeface="Arial"/>
              <a:cs typeface="Arial"/>
            </a:endParaRPr>
          </a:p>
          <a:p>
            <a:pPr algn="ctr" marL="12065" marR="5080">
              <a:lnSpc>
                <a:spcPts val="3800"/>
              </a:lnSpc>
              <a:spcBef>
                <a:spcPts val="335"/>
              </a:spcBef>
            </a:pPr>
            <a:r>
              <a:rPr dirty="0" sz="1100" b="1">
                <a:latin typeface="Arial"/>
                <a:cs typeface="Arial"/>
              </a:rPr>
              <a:t>PROGRAMA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RESIDÊNCIA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MULTIPROFISSIONAL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EM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ATENÇÃO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À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TERAPIA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INTENSIVA UNIDADE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EXECUTORA: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HOSPITAL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DR.</a:t>
            </a:r>
            <a:r>
              <a:rPr dirty="0" sz="1100" spc="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CÁRMINO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CARICCHIO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algn="ctr">
              <a:lnSpc>
                <a:spcPts val="1185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0"/>
              <a:t> MULTIPROFISSIONAL </a:t>
            </a:r>
            <a:r>
              <a:rPr dirty="0"/>
              <a:t>EM</a:t>
            </a:r>
            <a:r>
              <a:rPr dirty="0" spc="-20"/>
              <a:t> </a:t>
            </a:r>
            <a:r>
              <a:rPr dirty="0"/>
              <a:t>SAÚDE</a:t>
            </a:r>
            <a:r>
              <a:rPr dirty="0" spc="-5"/>
              <a:t> </a:t>
            </a:r>
            <a:r>
              <a:rPr dirty="0"/>
              <a:t>E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10"/>
              <a:t> </a:t>
            </a:r>
            <a:r>
              <a:rPr dirty="0"/>
              <a:t>ÁREA</a:t>
            </a:r>
            <a:r>
              <a:rPr dirty="0" spc="-10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5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 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25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20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726948" y="3361054"/>
          <a:ext cx="6092825" cy="60477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89100"/>
                <a:gridCol w="2790825"/>
                <a:gridCol w="1530350"/>
              </a:tblGrid>
              <a:tr h="327025">
                <a:tc>
                  <a:txBody>
                    <a:bodyPr/>
                    <a:lstStyle/>
                    <a:p>
                      <a:pPr marL="231775">
                        <a:lnSpc>
                          <a:spcPts val="1290"/>
                        </a:lnSpc>
                      </a:pPr>
                      <a:r>
                        <a:rPr dirty="0" sz="1100" b="1">
                          <a:latin typeface="Arial"/>
                          <a:cs typeface="Arial"/>
                        </a:rPr>
                        <a:t>Ano</a:t>
                      </a:r>
                      <a:r>
                        <a:rPr dirty="0" sz="11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11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latin typeface="Arial"/>
                          <a:cs typeface="Arial"/>
                        </a:rPr>
                        <a:t>Conclusão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275"/>
                        </a:lnSpc>
                      </a:pPr>
                      <a:r>
                        <a:rPr dirty="0" sz="1100" b="1">
                          <a:latin typeface="Arial"/>
                          <a:cs typeface="Arial"/>
                        </a:rPr>
                        <a:t>Residentes</a:t>
                      </a:r>
                      <a:r>
                        <a:rPr dirty="0" sz="110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latin typeface="Arial"/>
                          <a:cs typeface="Arial"/>
                        </a:rPr>
                        <a:t>Egressos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5760" marR="355600" indent="77470">
                        <a:lnSpc>
                          <a:spcPts val="1270"/>
                        </a:lnSpc>
                      </a:pPr>
                      <a:r>
                        <a:rPr dirty="0" sz="1100" spc="-10" b="1">
                          <a:latin typeface="Arial"/>
                          <a:cs typeface="Arial"/>
                        </a:rPr>
                        <a:t>Categoria Profissional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2540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2017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473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Cássia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Santos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Andrade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Serviço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Social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473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Marly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Martins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Souza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473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30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Maria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Helena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Biscuola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30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Serviço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Social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473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Rugênia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Silva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Neto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2540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2018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Carla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Vieira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Santos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Felipe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Giongo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Maluf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Psicologia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30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Jessica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Souza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Siçva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30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Serviço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Social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Tamires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Raquel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Santos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Serviço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Social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Tatiane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Soares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Fagundes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Santos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2540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2019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460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Domingas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Assunção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Silva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Serviço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Social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460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Juliana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Oliveira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Souza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Psicologia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2540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473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Midory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Amorim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Serviço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Social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473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Zenilda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Borges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Pedroso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Serviço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Social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770"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2540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30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Bianca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Mendes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Silva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305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Camila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Carlos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Lima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Psicologia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Gilmar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Faustino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Cunha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Luana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Lucio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Hummel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Serviço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Social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Vitoria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Lima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Santos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Serviço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Social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91867" y="194563"/>
            <a:ext cx="2482850" cy="47307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ctr" marL="12065" marR="5080" indent="-635">
              <a:lnSpc>
                <a:spcPts val="1160"/>
              </a:lnSpc>
              <a:spcBef>
                <a:spcPts val="165"/>
              </a:spcBef>
            </a:pP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SECRETARIA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MUNICIPAL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DA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SAÚDE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COORDENADORIA</a:t>
            </a:r>
            <a:r>
              <a:rPr dirty="0" sz="1000" spc="-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GESTÃO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PESSOAS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ESCOLA</a:t>
            </a:r>
            <a:r>
              <a:rPr dirty="0" sz="1000" spc="-4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MUNICIPAL</a:t>
            </a:r>
            <a:r>
              <a:rPr dirty="0" sz="1000" spc="-2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</a:t>
            </a:r>
            <a:r>
              <a:rPr dirty="0" sz="1000" spc="-3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SAÚDE</a:t>
            </a:r>
            <a:endParaRPr sz="100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561" y="759099"/>
            <a:ext cx="4329805" cy="402419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701040" y="9919410"/>
            <a:ext cx="6068695" cy="18415"/>
          </a:xfrm>
          <a:custGeom>
            <a:avLst/>
            <a:gdLst/>
            <a:ahLst/>
            <a:cxnLst/>
            <a:rect l="l" t="t" r="r" b="b"/>
            <a:pathLst>
              <a:path w="6068695" h="18415">
                <a:moveTo>
                  <a:pt x="6068314" y="0"/>
                </a:moveTo>
                <a:lnTo>
                  <a:pt x="0" y="0"/>
                </a:lnTo>
                <a:lnTo>
                  <a:pt x="0" y="18288"/>
                </a:lnTo>
                <a:lnTo>
                  <a:pt x="6068314" y="18288"/>
                </a:lnTo>
                <a:lnTo>
                  <a:pt x="606831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726948" y="1350517"/>
          <a:ext cx="6092825" cy="81318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89100"/>
                <a:gridCol w="2790825"/>
                <a:gridCol w="1530350"/>
              </a:tblGrid>
              <a:tr h="318135"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2540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Beatriz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Azevedo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Paiva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Psicologia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Mariana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Rodrigues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Lopes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Renan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Andrade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Martini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30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Soraia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Barbosa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Cruz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30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Serviço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Social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Suelen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Karen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Silva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Santos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Psicologia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Vinicius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Souza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Campos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Serviço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Social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25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Alyne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Vieira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Santos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Serviço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Social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0292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Carolina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Fernanda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Machado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 marL="444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Cassamassimo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1905">
                        <a:lnSpc>
                          <a:spcPct val="10000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Psicologia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Marcos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Vinicius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Gonçalves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Oliveira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Vanessa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Cristina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Silva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Cruz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Oliveira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2540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Caroline</a:t>
                      </a:r>
                      <a:r>
                        <a:rPr dirty="0" sz="11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Xavier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Zaminelli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Nutrição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30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Eloysa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Maria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Oliveira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Rêgo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30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77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Evely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Maria</a:t>
                      </a:r>
                      <a:r>
                        <a:rPr dirty="0" sz="11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Ribeiro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Ferreira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Psicologia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Luana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Carine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Leite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Paula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Nathalia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Ferreira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Anjos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Raquel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Araujo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Pereira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2540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Ana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Rebeca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Lemos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Oliveira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Psicologia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Giulia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Sanchez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Leonardo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Nutrição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30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Isabela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Araújo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Fonseca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30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77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Laneidja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Valeria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Brito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Rocha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2540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Aline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Ferreira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Miranda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Machado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Arlete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Santos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Fagundes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Psicologia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Fernanda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Santos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Fernandes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Nutrição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Manuella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Penido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Silva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Farmacêutica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Rebeca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Antonacci</a:t>
                      </a:r>
                      <a:r>
                        <a:rPr dirty="0" sz="11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Martins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algn="ctr">
              <a:lnSpc>
                <a:spcPts val="1185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0"/>
              <a:t> MULTIPROFISSIONAL </a:t>
            </a:r>
            <a:r>
              <a:rPr dirty="0"/>
              <a:t>EM</a:t>
            </a:r>
            <a:r>
              <a:rPr dirty="0" spc="-20"/>
              <a:t> </a:t>
            </a:r>
            <a:r>
              <a:rPr dirty="0"/>
              <a:t>SAÚDE</a:t>
            </a:r>
            <a:r>
              <a:rPr dirty="0" spc="-5"/>
              <a:t> </a:t>
            </a:r>
            <a:r>
              <a:rPr dirty="0"/>
              <a:t>E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10"/>
              <a:t> </a:t>
            </a:r>
            <a:r>
              <a:rPr dirty="0"/>
              <a:t>ÁREA</a:t>
            </a:r>
            <a:r>
              <a:rPr dirty="0" spc="-10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5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 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25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20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Nilciany Camargo</dc:creator>
  <dcterms:created xsi:type="dcterms:W3CDTF">2026-06-17T20:11:20Z</dcterms:created>
  <dcterms:modified xsi:type="dcterms:W3CDTF">2026-06-17T20:11:20Z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2026-06-17T00:00:00Z</vt:filetime>
  </property>
  <property fmtid="{D5CDD505-2E9C-101B-9397-08002B2CF9AE}" pid="4" name="Creator">
    <vt:lpwstr>Microsoft® Word LTSC</vt:lpwstr>
  </property>
  <property fmtid="{D5CDD505-2E9C-101B-9397-08002B2CF9AE}" pid="5" name="LastSaved">
    <vt:filetime>2026-06-17T00:00:00Z</vt:filetime>
  </property>
  <property fmtid="{D5CDD505-2E9C-101B-9397-08002B2CF9AE}" pid="6" name="Producer">
    <vt:lpwstr>Microsoft® Word LTSC</vt:lpwstr>
  </property>
</Properties>
</file>