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080312" y="9926623"/>
            <a:ext cx="5306695" cy="320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808080"/>
                </a:solidFill>
                <a:latin typeface="Trebuchet MS"/>
                <a:cs typeface="Trebuchet MS"/>
              </a:defRPr>
            </a:lvl1pPr>
          </a:lstStyle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SAÚDE 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1941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8"/>
                </a:lnTo>
                <a:lnTo>
                  <a:pt x="6068314" y="18288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892860" y="1328673"/>
            <a:ext cx="5849620" cy="16402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15748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RELAÇÃO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EGRESSOS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1100">
              <a:latin typeface="Arial"/>
              <a:cs typeface="Arial"/>
            </a:endParaRPr>
          </a:p>
          <a:p>
            <a:pPr algn="ctr" marR="16002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RESIDÊNCIA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EM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ÁREA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PROFISSIONAL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ODONTOLOGIA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CIRURGICA</a:t>
            </a:r>
            <a:endParaRPr sz="1100">
              <a:latin typeface="Arial"/>
              <a:cs typeface="Arial"/>
            </a:endParaRPr>
          </a:p>
          <a:p>
            <a:pPr algn="ctr" marL="290830">
              <a:lnSpc>
                <a:spcPct val="100000"/>
              </a:lnSpc>
              <a:spcBef>
                <a:spcPts val="590"/>
              </a:spcBef>
            </a:pPr>
            <a:r>
              <a:rPr dirty="0" sz="1100" b="1">
                <a:latin typeface="Arial"/>
                <a:cs typeface="Arial"/>
              </a:rPr>
              <a:t>BUCO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MAXILO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30"/>
              </a:spcBef>
            </a:pPr>
            <a:endParaRPr sz="1100">
              <a:latin typeface="Arial"/>
              <a:cs typeface="Arial"/>
            </a:endParaRPr>
          </a:p>
          <a:p>
            <a:pPr algn="ctr" marL="302260" marR="5080">
              <a:lnSpc>
                <a:spcPct val="143600"/>
              </a:lnSpc>
            </a:pPr>
            <a:r>
              <a:rPr dirty="0" sz="1100" spc="-10" b="1">
                <a:latin typeface="Arial"/>
                <a:cs typeface="Arial"/>
              </a:rPr>
              <a:t>UNIDADE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EXECUTORA: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HOSPITAL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DR.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FERNANDO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MAURO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PIRES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DA </a:t>
            </a:r>
            <a:r>
              <a:rPr dirty="0" sz="1100" spc="-10" b="1">
                <a:latin typeface="Arial"/>
                <a:cs typeface="Arial"/>
              </a:rPr>
              <a:t>ROCHA</a:t>
            </a:r>
            <a:endParaRPr sz="110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484631" y="3361054"/>
          <a:ext cx="6577330" cy="59626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4670"/>
                <a:gridCol w="4690109"/>
              </a:tblGrid>
              <a:tr h="5054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3810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Ano</a:t>
                      </a:r>
                      <a:r>
                        <a:rPr dirty="0" sz="11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1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Conclusão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 marL="4445">
                        <a:lnSpc>
                          <a:spcPct val="100000"/>
                        </a:lnSpc>
                      </a:pPr>
                      <a:r>
                        <a:rPr dirty="0" sz="1100" b="1">
                          <a:latin typeface="Arial"/>
                          <a:cs typeface="Arial"/>
                        </a:rPr>
                        <a:t>Residentes</a:t>
                      </a:r>
                      <a:r>
                        <a:rPr dirty="0" sz="1100" spc="-4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100" spc="-10" b="1">
                          <a:latin typeface="Arial"/>
                          <a:cs typeface="Arial"/>
                        </a:rPr>
                        <a:t>Egressos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25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 algn="ctr">
                        <a:lnSpc>
                          <a:spcPts val="1250"/>
                        </a:lnSpc>
                        <a:spcBef>
                          <a:spcPts val="122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555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572895" marR="1379855" indent="-181610">
                        <a:lnSpc>
                          <a:spcPts val="127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Marcelo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Rodrigues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Karina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Magalhães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Lopes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8989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0541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ts val="1290"/>
                        </a:lnSpc>
                        <a:spcBef>
                          <a:spcPts val="204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Elisabeth</a:t>
                      </a:r>
                      <a:r>
                        <a:rPr dirty="0" sz="110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Detoni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2540">
                        <a:lnSpc>
                          <a:spcPts val="129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Gustavo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Lombardi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Madeira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Fonseca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26034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1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639570" marR="1627505" indent="-1905">
                        <a:lnSpc>
                          <a:spcPts val="1260"/>
                        </a:lnSpc>
                        <a:spcBef>
                          <a:spcPts val="34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Aline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Nery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Fabiana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Ferreira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Alves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438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1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130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705610" marR="1494155" indent="-203200">
                        <a:lnSpc>
                          <a:spcPts val="1260"/>
                        </a:lnSpc>
                        <a:spcBef>
                          <a:spcPts val="34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Natacha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Kalline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Oliveira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Daniel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Galvão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Costa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4381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6051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5334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966595" marR="1431925" indent="-526415">
                        <a:lnSpc>
                          <a:spcPts val="1260"/>
                        </a:lnSpc>
                        <a:spcBef>
                          <a:spcPts val="1140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Thiago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Marques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Mesquita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Talita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Lopes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14478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1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47825" marR="1379220" indent="-256540">
                        <a:lnSpc>
                          <a:spcPts val="1270"/>
                        </a:lnSpc>
                        <a:spcBef>
                          <a:spcPts val="3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Marília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Maria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Lacerda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Pedrosa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Michel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Figueiró</a:t>
                      </a:r>
                      <a:r>
                        <a:rPr dirty="0" sz="11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Garcia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195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80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2017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1176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69720" marR="1558290" indent="635">
                        <a:lnSpc>
                          <a:spcPts val="1270"/>
                        </a:lnSpc>
                        <a:spcBef>
                          <a:spcPts val="32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Fábio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Lopes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Duarte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Guilherme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Borges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Manta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412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0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2018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88135" marR="1577340">
                        <a:lnSpc>
                          <a:spcPts val="126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Bruno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Mesquita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Renan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Veiga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Araújo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276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90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2019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7493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35125" marR="1352550" indent="-271780">
                        <a:lnSpc>
                          <a:spcPts val="1260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Erika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Antonia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Anjos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Ramos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Mário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Vítor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Carcassola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0830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900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2020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1430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304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Ítalo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Alves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L="635">
                        <a:lnSpc>
                          <a:spcPts val="1265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Patrícia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Moraes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Freires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0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2021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54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177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Jean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Carlos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Soares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Borges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304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Marina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Souza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Rolon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2022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5430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177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Isabela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Wolf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Grotto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304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Lucas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Maia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Nogueira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25"/>
                        </a:spcBef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2023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155575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621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Ana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Paula</a:t>
                      </a:r>
                      <a:r>
                        <a:rPr dirty="0" sz="11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Calandrelli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304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Mauricio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Kaname</a:t>
                      </a:r>
                      <a:r>
                        <a:rPr dirty="0" sz="110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Miyamoto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Nakamura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491867" y="194563"/>
            <a:ext cx="2482850" cy="473075"/>
          </a:xfrm>
          <a:prstGeom prst="rect">
            <a:avLst/>
          </a:prstGeom>
        </p:spPr>
        <p:txBody>
          <a:bodyPr wrap="square" lIns="0" tIns="20955" rIns="0" bIns="0" rtlCol="0" vert="horz">
            <a:spAutoFit/>
          </a:bodyPr>
          <a:lstStyle/>
          <a:p>
            <a:pPr algn="ctr" marL="12065" marR="5080" indent="635">
              <a:lnSpc>
                <a:spcPts val="1160"/>
              </a:lnSpc>
              <a:spcBef>
                <a:spcPts val="165"/>
              </a:spcBef>
            </a:pP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SECRETARIA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DA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SAÚDE COORDENADORIA</a:t>
            </a:r>
            <a:r>
              <a:rPr dirty="0" sz="1000" spc="-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GESTÃO</a:t>
            </a:r>
            <a:r>
              <a:rPr dirty="0" sz="1000" spc="-1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PESSOAS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ESCOLA</a:t>
            </a:r>
            <a:r>
              <a:rPr dirty="0" sz="1000" spc="-40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MUNICIPAL</a:t>
            </a:r>
            <a:r>
              <a:rPr dirty="0" sz="1000" spc="-2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b="1">
                <a:solidFill>
                  <a:srgbClr val="808080"/>
                </a:solidFill>
                <a:latin typeface="Trebuchet MS"/>
                <a:cs typeface="Trebuchet MS"/>
              </a:rPr>
              <a:t>DE</a:t>
            </a:r>
            <a:r>
              <a:rPr dirty="0" sz="1000" spc="-35" b="1">
                <a:solidFill>
                  <a:srgbClr val="808080"/>
                </a:solidFill>
                <a:latin typeface="Trebuchet MS"/>
                <a:cs typeface="Trebuchet MS"/>
              </a:rPr>
              <a:t> </a:t>
            </a:r>
            <a:r>
              <a:rPr dirty="0" sz="1000" spc="-10" b="1">
                <a:solidFill>
                  <a:srgbClr val="808080"/>
                </a:solidFill>
                <a:latin typeface="Trebuchet MS"/>
                <a:cs typeface="Trebuchet MS"/>
              </a:rPr>
              <a:t>SAÚDE</a:t>
            </a:r>
            <a:endParaRPr sz="1000">
              <a:latin typeface="Trebuchet MS"/>
              <a:cs typeface="Trebuchet MS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1561" y="759099"/>
            <a:ext cx="4329805" cy="402419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701040" y="9919410"/>
            <a:ext cx="6068695" cy="18415"/>
          </a:xfrm>
          <a:custGeom>
            <a:avLst/>
            <a:gdLst/>
            <a:ahLst/>
            <a:cxnLst/>
            <a:rect l="l" t="t" r="r" b="b"/>
            <a:pathLst>
              <a:path w="6068695" h="18415">
                <a:moveTo>
                  <a:pt x="6068314" y="0"/>
                </a:moveTo>
                <a:lnTo>
                  <a:pt x="0" y="0"/>
                </a:lnTo>
                <a:lnTo>
                  <a:pt x="0" y="18288"/>
                </a:lnTo>
                <a:lnTo>
                  <a:pt x="6068314" y="18288"/>
                </a:lnTo>
                <a:lnTo>
                  <a:pt x="60683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84631" y="1350517"/>
          <a:ext cx="6577330" cy="14655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4670"/>
                <a:gridCol w="4690109"/>
              </a:tblGrid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2024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4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Nayara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Stéfany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Leite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Lima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177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Pedro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Américo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 Felizardo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dos</a:t>
                      </a:r>
                      <a:r>
                        <a:rPr dirty="0" sz="11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Santos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768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2025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4310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Sthefanne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Gondim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Mota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3040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Yasmin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Silva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Amorim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Cidade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100" spc="-20" b="1">
                          <a:latin typeface="Arial"/>
                          <a:cs typeface="Arial"/>
                        </a:rPr>
                        <a:t>2026</a:t>
                      </a:r>
                      <a:endParaRPr sz="1100">
                        <a:latin typeface="Arial"/>
                        <a:cs typeface="Arial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194945">
                        <a:lnSpc>
                          <a:spcPts val="1275"/>
                        </a:lnSpc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Giovanna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Zerbato</a:t>
                      </a:r>
                      <a:r>
                        <a:rPr dirty="0" sz="11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10">
                          <a:latin typeface="Arial MT"/>
                          <a:cs typeface="Arial MT"/>
                        </a:rPr>
                        <a:t>Sanchez</a:t>
                      </a:r>
                      <a:endParaRPr sz="1100">
                        <a:latin typeface="Arial MT"/>
                        <a:cs typeface="Arial MT"/>
                      </a:endParaRPr>
                    </a:p>
                    <a:p>
                      <a:pPr algn="ctr" marR="193675">
                        <a:lnSpc>
                          <a:spcPct val="100000"/>
                        </a:lnSpc>
                        <a:spcBef>
                          <a:spcPts val="575"/>
                        </a:spcBef>
                      </a:pPr>
                      <a:r>
                        <a:rPr dirty="0" sz="1100">
                          <a:latin typeface="Arial MT"/>
                          <a:cs typeface="Arial MT"/>
                        </a:rPr>
                        <a:t>Vinícius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Costa</a:t>
                      </a:r>
                      <a:r>
                        <a:rPr dirty="0" sz="11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11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100" spc="-20">
                          <a:latin typeface="Arial MT"/>
                          <a:cs typeface="Arial MT"/>
                        </a:rPr>
                        <a:t>Rocha</a:t>
                      </a:r>
                      <a:endParaRPr sz="1100">
                        <a:latin typeface="Arial MT"/>
                        <a:cs typeface="Arial MT"/>
                      </a:endParaRPr>
                    </a:p>
                  </a:txBody>
                  <a:tcPr marL="0" marR="0" marB="0" marT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object 6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algn="ctr">
              <a:lnSpc>
                <a:spcPts val="1185"/>
              </a:lnSpc>
              <a:spcBef>
                <a:spcPts val="35"/>
              </a:spcBef>
            </a:pPr>
            <a:r>
              <a:rPr dirty="0"/>
              <a:t>COMISSÃO</a:t>
            </a:r>
            <a:r>
              <a:rPr dirty="0" spc="-25"/>
              <a:t> </a:t>
            </a:r>
            <a:r>
              <a:rPr dirty="0"/>
              <a:t>DE</a:t>
            </a:r>
            <a:r>
              <a:rPr dirty="0" spc="-25"/>
              <a:t> </a:t>
            </a:r>
            <a:r>
              <a:rPr dirty="0"/>
              <a:t>RESIDÊNCIA</a:t>
            </a:r>
            <a:r>
              <a:rPr dirty="0" spc="-15"/>
              <a:t> </a:t>
            </a:r>
            <a:r>
              <a:rPr dirty="0" spc="-10"/>
              <a:t>MULTIPROFISSIONAL</a:t>
            </a:r>
            <a:r>
              <a:rPr dirty="0" spc="-5"/>
              <a:t> </a:t>
            </a:r>
            <a:r>
              <a:rPr dirty="0"/>
              <a:t>EM</a:t>
            </a:r>
            <a:r>
              <a:rPr dirty="0" spc="-25"/>
              <a:t> </a:t>
            </a:r>
            <a:r>
              <a:rPr dirty="0"/>
              <a:t>SAÚDE</a:t>
            </a:r>
            <a:r>
              <a:rPr dirty="0" spc="10"/>
              <a:t> </a:t>
            </a:r>
            <a:r>
              <a:rPr dirty="0"/>
              <a:t>E</a:t>
            </a:r>
            <a:r>
              <a:rPr dirty="0" spc="-30"/>
              <a:t> </a:t>
            </a:r>
            <a:r>
              <a:rPr dirty="0"/>
              <a:t>EM</a:t>
            </a:r>
            <a:r>
              <a:rPr dirty="0" spc="-5"/>
              <a:t> </a:t>
            </a:r>
            <a:r>
              <a:rPr dirty="0"/>
              <a:t>ÁREA</a:t>
            </a:r>
            <a:r>
              <a:rPr dirty="0" spc="-15"/>
              <a:t> </a:t>
            </a:r>
            <a:r>
              <a:rPr dirty="0"/>
              <a:t>PROFISSIONAL</a:t>
            </a:r>
            <a:r>
              <a:rPr dirty="0" spc="-20"/>
              <a:t> </a:t>
            </a:r>
            <a:r>
              <a:rPr dirty="0"/>
              <a:t>DA</a:t>
            </a:r>
            <a:r>
              <a:rPr dirty="0" spc="-20"/>
              <a:t> </a:t>
            </a:r>
            <a:r>
              <a:rPr dirty="0" spc="-10"/>
              <a:t>SAÚDE</a:t>
            </a:r>
          </a:p>
          <a:p>
            <a:pPr algn="ctr" marL="5080">
              <a:lnSpc>
                <a:spcPts val="1185"/>
              </a:lnSpc>
            </a:pPr>
            <a:r>
              <a:rPr dirty="0"/>
              <a:t>Rua</a:t>
            </a:r>
            <a:r>
              <a:rPr dirty="0" spc="-20"/>
              <a:t> </a:t>
            </a:r>
            <a:r>
              <a:rPr dirty="0"/>
              <a:t>Dr.</a:t>
            </a:r>
            <a:r>
              <a:rPr dirty="0" spc="-20"/>
              <a:t> </a:t>
            </a:r>
            <a:r>
              <a:rPr dirty="0"/>
              <a:t>Siqueira</a:t>
            </a:r>
            <a:r>
              <a:rPr dirty="0" spc="-15"/>
              <a:t> </a:t>
            </a:r>
            <a:r>
              <a:rPr dirty="0"/>
              <a:t>Campos,</a:t>
            </a:r>
            <a:r>
              <a:rPr dirty="0" spc="-20"/>
              <a:t> </a:t>
            </a:r>
            <a:r>
              <a:rPr dirty="0"/>
              <a:t>176 –</a:t>
            </a:r>
            <a:r>
              <a:rPr dirty="0" spc="-15"/>
              <a:t> </a:t>
            </a:r>
            <a:r>
              <a:rPr dirty="0" spc="-10"/>
              <a:t>Liberdade</a:t>
            </a:r>
            <a:r>
              <a:rPr dirty="0" spc="-20"/>
              <a:t> </a:t>
            </a:r>
            <a:r>
              <a:rPr dirty="0"/>
              <a:t>–</a:t>
            </a:r>
            <a:r>
              <a:rPr dirty="0" spc="-15"/>
              <a:t> </a:t>
            </a:r>
            <a:r>
              <a:rPr dirty="0"/>
              <a:t>CEP</a:t>
            </a:r>
            <a:r>
              <a:rPr dirty="0" spc="-25"/>
              <a:t> </a:t>
            </a:r>
            <a:r>
              <a:rPr dirty="0" spc="-10"/>
              <a:t>01509-</a:t>
            </a:r>
            <a:r>
              <a:rPr dirty="0"/>
              <a:t>020</a:t>
            </a:r>
            <a:r>
              <a:rPr dirty="0" spc="-20"/>
              <a:t> </a:t>
            </a:r>
            <a:r>
              <a:rPr dirty="0"/>
              <a:t>Telefone:</a:t>
            </a:r>
            <a:r>
              <a:rPr dirty="0" spc="-20"/>
              <a:t> </a:t>
            </a:r>
            <a:r>
              <a:rPr dirty="0" spc="-10"/>
              <a:t>5461-</a:t>
            </a:r>
            <a:r>
              <a:rPr dirty="0" spc="-20"/>
              <a:t>1902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Nilciany Camargo</dc:creator>
  <dcterms:created xsi:type="dcterms:W3CDTF">2026-06-17T19:41:16Z</dcterms:created>
  <dcterms:modified xsi:type="dcterms:W3CDTF">2026-06-17T19:41:16Z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2026-06-17T00:00:00Z</vt:filetime>
  </property>
  <property fmtid="{D5CDD505-2E9C-101B-9397-08002B2CF9AE}" pid="4" name="Creator">
    <vt:lpwstr>Microsoft® Word LTSC</vt:lpwstr>
  </property>
  <property fmtid="{D5CDD505-2E9C-101B-9397-08002B2CF9AE}" pid="5" name="LastSaved">
    <vt:filetime>2026-06-17T00:00:00Z</vt:filetime>
  </property>
  <property fmtid="{D5CDD505-2E9C-101B-9397-08002B2CF9AE}" pid="6" name="Producer">
    <vt:lpwstr>Microsoft® Word LTSC</vt:lpwstr>
  </property>
</Properties>
</file>