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91867" y="194563"/>
            <a:ext cx="2482850" cy="47307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ctr" marL="12065" marR="5080" indent="-635">
              <a:lnSpc>
                <a:spcPts val="1160"/>
              </a:lnSpc>
              <a:spcBef>
                <a:spcPts val="165"/>
              </a:spcBef>
            </a:pP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SECRETARIA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20" b="1">
                <a:solidFill>
                  <a:srgbClr val="808080"/>
                </a:solidFill>
                <a:latin typeface="Trebuchet MS"/>
                <a:cs typeface="Trebuchet MS"/>
              </a:rPr>
              <a:t>SAÚDE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COORDENADORIA</a:t>
            </a:r>
            <a:r>
              <a:rPr dirty="0" sz="1000" spc="-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GESTÃO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PESSOAS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ESCOLA</a:t>
            </a:r>
            <a:r>
              <a:rPr dirty="0" sz="1000" spc="-4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3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SAÚDE</a:t>
            </a:r>
            <a:endParaRPr sz="10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561" y="759099"/>
            <a:ext cx="4329805" cy="402419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701040" y="9919410"/>
            <a:ext cx="6068695" cy="18415"/>
          </a:xfrm>
          <a:custGeom>
            <a:avLst/>
            <a:gdLst/>
            <a:ahLst/>
            <a:cxnLst/>
            <a:rect l="l" t="t" r="r" b="b"/>
            <a:pathLst>
              <a:path w="6068695" h="18415">
                <a:moveTo>
                  <a:pt x="6068314" y="0"/>
                </a:moveTo>
                <a:lnTo>
                  <a:pt x="0" y="0"/>
                </a:lnTo>
                <a:lnTo>
                  <a:pt x="0" y="18288"/>
                </a:lnTo>
                <a:lnTo>
                  <a:pt x="6068314" y="18288"/>
                </a:lnTo>
                <a:lnTo>
                  <a:pt x="60683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080312" y="9918903"/>
            <a:ext cx="5306695" cy="3257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ts val="1185"/>
              </a:lnSpc>
              <a:spcBef>
                <a:spcPts val="95"/>
              </a:spcBef>
            </a:pP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COMISSÃO</a:t>
            </a:r>
            <a:r>
              <a:rPr dirty="0" sz="1000" spc="-25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25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RESIDÊNCIA</a:t>
            </a:r>
            <a:r>
              <a:rPr dirty="0" sz="1000" spc="-15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10">
                <a:solidFill>
                  <a:srgbClr val="808080"/>
                </a:solidFill>
                <a:latin typeface="Trebuchet MS"/>
                <a:cs typeface="Trebuchet MS"/>
              </a:rPr>
              <a:t>MULTIPROFISSIONAL</a:t>
            </a:r>
            <a:r>
              <a:rPr dirty="0" sz="1000" spc="-5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EM</a:t>
            </a:r>
            <a:r>
              <a:rPr dirty="0" sz="1000" spc="-25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SAÚDE</a:t>
            </a:r>
            <a:r>
              <a:rPr dirty="0" sz="1000" spc="10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E</a:t>
            </a:r>
            <a:r>
              <a:rPr dirty="0" sz="1000" spc="-30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EM</a:t>
            </a:r>
            <a:r>
              <a:rPr dirty="0" sz="1000" spc="-5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ÁREA</a:t>
            </a:r>
            <a:r>
              <a:rPr dirty="0" sz="1000" spc="-15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PROFISSIONAL</a:t>
            </a:r>
            <a:r>
              <a:rPr dirty="0" sz="1000" spc="-20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DA</a:t>
            </a:r>
            <a:r>
              <a:rPr dirty="0" sz="1000" spc="-25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10">
                <a:solidFill>
                  <a:srgbClr val="808080"/>
                </a:solidFill>
                <a:latin typeface="Trebuchet MS"/>
                <a:cs typeface="Trebuchet MS"/>
              </a:rPr>
              <a:t>SAÚDE</a:t>
            </a:r>
            <a:endParaRPr sz="1000">
              <a:latin typeface="Trebuchet MS"/>
              <a:cs typeface="Trebuchet MS"/>
            </a:endParaRPr>
          </a:p>
          <a:p>
            <a:pPr algn="ctr" marL="5080">
              <a:lnSpc>
                <a:spcPts val="1185"/>
              </a:lnSpc>
            </a:pP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Rua</a:t>
            </a:r>
            <a:r>
              <a:rPr dirty="0" sz="1000" spc="-20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Dr.</a:t>
            </a:r>
            <a:r>
              <a:rPr dirty="0" sz="1000" spc="-20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Siqueira</a:t>
            </a:r>
            <a:r>
              <a:rPr dirty="0" sz="1000" spc="-15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Campos,</a:t>
            </a:r>
            <a:r>
              <a:rPr dirty="0" sz="1000" spc="-20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176 –</a:t>
            </a:r>
            <a:r>
              <a:rPr dirty="0" sz="1000" spc="-15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10">
                <a:solidFill>
                  <a:srgbClr val="808080"/>
                </a:solidFill>
                <a:latin typeface="Trebuchet MS"/>
                <a:cs typeface="Trebuchet MS"/>
              </a:rPr>
              <a:t>Liberdade</a:t>
            </a:r>
            <a:r>
              <a:rPr dirty="0" sz="1000" spc="-20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–</a:t>
            </a:r>
            <a:r>
              <a:rPr dirty="0" sz="1000" spc="-15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CEP</a:t>
            </a:r>
            <a:r>
              <a:rPr dirty="0" sz="1000" spc="-25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10">
                <a:solidFill>
                  <a:srgbClr val="808080"/>
                </a:solidFill>
                <a:latin typeface="Trebuchet MS"/>
                <a:cs typeface="Trebuchet MS"/>
              </a:rPr>
              <a:t>01509-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020</a:t>
            </a:r>
            <a:r>
              <a:rPr dirty="0" sz="1000" spc="-20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>
                <a:solidFill>
                  <a:srgbClr val="808080"/>
                </a:solidFill>
                <a:latin typeface="Trebuchet MS"/>
                <a:cs typeface="Trebuchet MS"/>
              </a:rPr>
              <a:t>Telefone:</a:t>
            </a:r>
            <a:r>
              <a:rPr dirty="0" sz="1000" spc="-20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10">
                <a:solidFill>
                  <a:srgbClr val="808080"/>
                </a:solidFill>
                <a:latin typeface="Trebuchet MS"/>
                <a:cs typeface="Trebuchet MS"/>
              </a:rPr>
              <a:t>5461-</a:t>
            </a:r>
            <a:r>
              <a:rPr dirty="0" sz="1000" spc="-20">
                <a:solidFill>
                  <a:srgbClr val="808080"/>
                </a:solidFill>
                <a:latin typeface="Trebuchet MS"/>
                <a:cs typeface="Trebuchet MS"/>
              </a:rPr>
              <a:t>1902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43152" y="1328673"/>
            <a:ext cx="5583555" cy="1443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RELAÇÃO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EGRESSOS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15"/>
              </a:spcBef>
            </a:pPr>
            <a:endParaRPr sz="1100">
              <a:latin typeface="Arial"/>
              <a:cs typeface="Arial"/>
            </a:endParaRPr>
          </a:p>
          <a:p>
            <a:pPr algn="ctr" marL="62865" marR="55880">
              <a:lnSpc>
                <a:spcPct val="143600"/>
              </a:lnSpc>
            </a:pPr>
            <a:r>
              <a:rPr dirty="0" sz="1100" b="1">
                <a:latin typeface="Arial"/>
                <a:cs typeface="Arial"/>
              </a:rPr>
              <a:t>PROGRAMA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0" b="1">
                <a:latin typeface="Arial"/>
                <a:cs typeface="Arial"/>
              </a:rPr>
              <a:t> RESIDÊNCIA INTEGRADA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MULTIPROFISSIONAL</a:t>
            </a:r>
            <a:r>
              <a:rPr dirty="0" sz="1100" b="1">
                <a:latin typeface="Arial"/>
                <a:cs typeface="Arial"/>
              </a:rPr>
              <a:t> NA</a:t>
            </a:r>
            <a:r>
              <a:rPr dirty="0" sz="1100" spc="-10" b="1">
                <a:latin typeface="Arial"/>
                <a:cs typeface="Arial"/>
              </a:rPr>
              <a:t> ATENÇÃO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À </a:t>
            </a:r>
            <a:r>
              <a:rPr dirty="0" sz="1100" spc="-10" b="1">
                <a:latin typeface="Arial"/>
                <a:cs typeface="Arial"/>
              </a:rPr>
              <a:t>URGÊNCIA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EMERGÊNCIA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1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100" spc="-10" b="1">
                <a:latin typeface="Arial"/>
                <a:cs typeface="Arial"/>
              </a:rPr>
              <a:t>UNIDADE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EXECUTORA:</a:t>
            </a:r>
            <a:r>
              <a:rPr dirty="0" sz="1100" spc="-10" b="1">
                <a:latin typeface="Arial"/>
                <a:cs typeface="Arial"/>
              </a:rPr>
              <a:t> HOSPITAL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DR.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ARTHUR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RIBEIRO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SABOYA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06627" y="7168362"/>
            <a:ext cx="6059805" cy="5073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36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*As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atividades</a:t>
            </a:r>
            <a:r>
              <a:rPr dirty="0" sz="1100" spc="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práticas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foram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realizadas,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por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ocasião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primeiro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ano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residência,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Hospital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Dr.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Alípio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Correa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Netto.</a:t>
            </a:r>
            <a:endParaRPr sz="1100">
              <a:latin typeface="Arial MT"/>
              <a:cs typeface="Arial MT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783640" y="3635375"/>
          <a:ext cx="5981700" cy="32238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0850"/>
                <a:gridCol w="2539365"/>
                <a:gridCol w="1638935"/>
              </a:tblGrid>
              <a:tr h="362585">
                <a:tc>
                  <a:txBody>
                    <a:bodyPr/>
                    <a:lstStyle/>
                    <a:p>
                      <a:pPr marL="246379">
                        <a:lnSpc>
                          <a:spcPts val="1290"/>
                        </a:lnSpc>
                      </a:pPr>
                      <a:r>
                        <a:rPr dirty="0" sz="1100" b="1">
                          <a:latin typeface="Arial"/>
                          <a:cs typeface="Arial"/>
                        </a:rPr>
                        <a:t>Ano</a:t>
                      </a:r>
                      <a:r>
                        <a:rPr dirty="0" sz="11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1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latin typeface="Arial"/>
                          <a:cs typeface="Arial"/>
                        </a:rPr>
                        <a:t>Conclusão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100" b="1">
                          <a:latin typeface="Arial"/>
                          <a:cs typeface="Arial"/>
                        </a:rPr>
                        <a:t>Residentes</a:t>
                      </a:r>
                      <a:r>
                        <a:rPr dirty="0" sz="1100" spc="-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latin typeface="Arial"/>
                          <a:cs typeface="Arial"/>
                        </a:rPr>
                        <a:t>Egressos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100" b="1">
                          <a:latin typeface="Arial"/>
                          <a:cs typeface="Arial"/>
                        </a:rPr>
                        <a:t>Categoria</a:t>
                      </a:r>
                      <a:r>
                        <a:rPr dirty="0" sz="11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latin typeface="Arial"/>
                          <a:cs typeface="Arial"/>
                        </a:rPr>
                        <a:t>Profissional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47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Talita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Souza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Rocha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Fisioterapia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7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Fábio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Chaves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Júnior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7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Wiki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Nebula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Machado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47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Talita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Brito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Vieira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Serviço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Social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77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7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Gabriela</a:t>
                      </a:r>
                      <a:r>
                        <a:rPr dirty="0" sz="1100" spc="-35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Pereira</a:t>
                      </a:r>
                      <a:r>
                        <a:rPr dirty="0" sz="1100" spc="-4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Bastos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 spc="-10">
                          <a:solidFill>
                            <a:srgbClr val="FF0000"/>
                          </a:solidFill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47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Jéssica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Mendes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Jesus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86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7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Karina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Gualberta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Santana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47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Ingrid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Helena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Mota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Farmácia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8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47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Leonardo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Rodrigues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Paula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ts val="129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Enfermagem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Nilciany Camargo</dc:creator>
  <dcterms:created xsi:type="dcterms:W3CDTF">2026-06-17T21:52:40Z</dcterms:created>
  <dcterms:modified xsi:type="dcterms:W3CDTF">2026-06-17T21:52:40Z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2026-06-17T00:00:00Z</vt:filetime>
  </property>
  <property fmtid="{D5CDD505-2E9C-101B-9397-08002B2CF9AE}" pid="4" name="Creator">
    <vt:lpwstr>Microsoft® Word LTSC</vt:lpwstr>
  </property>
  <property fmtid="{D5CDD505-2E9C-101B-9397-08002B2CF9AE}" pid="5" name="LastSaved">
    <vt:filetime>2026-06-17T00:00:00Z</vt:filetime>
  </property>
  <property fmtid="{D5CDD505-2E9C-101B-9397-08002B2CF9AE}" pid="6" name="Producer">
    <vt:lpwstr>Microsoft® Word LTSC</vt:lpwstr>
  </property>
</Properties>
</file>