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58" r:id="rId4"/>
    <p:sldId id="261" r:id="rId5"/>
    <p:sldId id="262" r:id="rId6"/>
    <p:sldId id="263" r:id="rId7"/>
    <p:sldId id="266" r:id="rId8"/>
    <p:sldId id="267" r:id="rId9"/>
    <p:sldId id="273" r:id="rId10"/>
    <p:sldId id="269" r:id="rId11"/>
    <p:sldId id="270" r:id="rId12"/>
    <p:sldId id="274" r:id="rId13"/>
    <p:sldId id="275" r:id="rId14"/>
    <p:sldId id="276" r:id="rId15"/>
    <p:sldId id="260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E1D"/>
    <a:srgbClr val="1ED2C1"/>
    <a:srgbClr val="13DDDD"/>
    <a:srgbClr val="46BDC6"/>
    <a:srgbClr val="0E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Planilha_do_Microsoft_Excel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d:\Users\d838568\Desktop\RELAT&#211;RIOS\TRANSPAR&#202;NCIA%20PASSIVA\DEZEMBRO\DadosTP_DEZ2025.xlsx" TargetMode="External"/><Relationship Id="rId4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Análise_Status_DEZ25!$D$50:$D$51</c:f>
              <c:numCache>
                <c:formatCode>mmm\-yy</c:formatCode>
                <c:ptCount val="2"/>
                <c:pt idx="0">
                  <c:v>45962</c:v>
                </c:pt>
                <c:pt idx="1">
                  <c:v>45992</c:v>
                </c:pt>
              </c:numCache>
            </c:numRef>
          </c:cat>
          <c:val>
            <c:numRef>
              <c:f>Análise_Status_DEZ25!$E$50:$E$51</c:f>
              <c:numCache>
                <c:formatCode>General</c:formatCode>
                <c:ptCount val="2"/>
                <c:pt idx="0">
                  <c:v>612</c:v>
                </c:pt>
                <c:pt idx="1">
                  <c:v>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C3-46C7-8075-7B5F20F341A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7620392"/>
        <c:axId val="497627592"/>
      </c:lineChart>
      <c:catAx>
        <c:axId val="4976203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7627592"/>
        <c:crosses val="autoZero"/>
        <c:auto val="0"/>
        <c:lblAlgn val="ctr"/>
        <c:lblOffset val="100"/>
        <c:noMultiLvlLbl val="1"/>
      </c:catAx>
      <c:valAx>
        <c:axId val="497627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7620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/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cmpd="sng">
              <a:headEnd w="lg" len="med"/>
            </a:ln>
          </c:spPr>
          <c:dPt>
            <c:idx val="1"/>
            <c:bubble3D val="0"/>
            <c:spPr>
              <a:ln cmpd="sng">
                <a:solidFill>
                  <a:schemeClr val="accent6"/>
                </a:solidFill>
                <a:headEnd w="lg" len="med"/>
              </a:ln>
            </c:spPr>
            <c:extLst>
              <c:ext xmlns:c16="http://schemas.microsoft.com/office/drawing/2014/chart" uri="{C3380CC4-5D6E-409C-BE32-E72D297353CC}">
                <c16:uniqueId val="{00000001-7110-4B0C-B8C6-B51485A718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Análise_Status_DEZ25!$D$55:$D$56</c:f>
              <c:numCache>
                <c:formatCode>mmm\-yy</c:formatCode>
                <c:ptCount val="2"/>
                <c:pt idx="0">
                  <c:v>45627</c:v>
                </c:pt>
                <c:pt idx="1">
                  <c:v>45992</c:v>
                </c:pt>
              </c:numCache>
            </c:numRef>
          </c:cat>
          <c:val>
            <c:numRef>
              <c:f>Análise_Status_DEZ25!$E$55:$E$56</c:f>
              <c:numCache>
                <c:formatCode>General</c:formatCode>
                <c:ptCount val="2"/>
                <c:pt idx="0">
                  <c:v>357</c:v>
                </c:pt>
                <c:pt idx="1">
                  <c:v>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110-4B0C-B8C6-B51485A7184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7620392"/>
        <c:axId val="497627592"/>
      </c:lineChart>
      <c:catAx>
        <c:axId val="4976203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7627592"/>
        <c:crosses val="autoZero"/>
        <c:auto val="0"/>
        <c:lblAlgn val="ctr"/>
        <c:lblOffset val="100"/>
        <c:noMultiLvlLbl val="1"/>
      </c:catAx>
      <c:valAx>
        <c:axId val="497627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76203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/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Análise_Status_DEZ25!$D$28:$D$34</c:f>
              <c:strCache>
                <c:ptCount val="6"/>
                <c:pt idx="0">
                  <c:v>Fora do escopo do e-SIC (art. 5º, Decreto 53.623/2012)</c:v>
                </c:pt>
                <c:pt idx="1">
                  <c:v>Ausência de elementos fundamentais (Art. 15, Decreto 53.623/2012)</c:v>
                </c:pt>
                <c:pt idx="2">
                  <c:v>Outros</c:v>
                </c:pt>
                <c:pt idx="3">
                  <c:v>Fora de competência da PMSP (art. 8º do Decreto 53.623/2012)</c:v>
                </c:pt>
                <c:pt idx="4">
                  <c:v>Demanda de trabalho adicional (inciso III do Art. 16 do Decreto 53.623/2012)</c:v>
                </c:pt>
                <c:pt idx="5">
                  <c:v>Informação disponibilizada nas páginas oficiais da PMSP  (Arts. 16 e 20 do Decreto 53.623/2012)</c:v>
                </c:pt>
              </c:strCache>
            </c:strRef>
          </c:cat>
          <c:val>
            <c:numRef>
              <c:f>Análise_Status_DEZ25!$E$28:$E$34</c:f>
              <c:numCache>
                <c:formatCode>General</c:formatCode>
                <c:ptCount val="6"/>
                <c:pt idx="0">
                  <c:v>72</c:v>
                </c:pt>
                <c:pt idx="1">
                  <c:v>14</c:v>
                </c:pt>
                <c:pt idx="2">
                  <c:v>11</c:v>
                </c:pt>
                <c:pt idx="3">
                  <c:v>11</c:v>
                </c:pt>
                <c:pt idx="4">
                  <c:v>10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3-4340-9763-A1C63CDF20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40"/>
        <c:axId val="409354832"/>
        <c:axId val="409350152"/>
      </c:barChart>
      <c:catAx>
        <c:axId val="4093548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9350152"/>
        <c:crosses val="autoZero"/>
        <c:auto val="1"/>
        <c:lblAlgn val="ctr"/>
        <c:lblOffset val="100"/>
        <c:noMultiLvlLbl val="0"/>
      </c:catAx>
      <c:valAx>
        <c:axId val="409350152"/>
        <c:scaling>
          <c:logBase val="10"/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0935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Análise_Status_DEZ25!$D$2</c:f>
              <c:strCache>
                <c:ptCount val="1"/>
                <c:pt idx="0">
                  <c:v>Encaminhamento Deferido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Análise_Status_DEZ25!$E$2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40-4E46-A072-E1EBE383822F}"/>
            </c:ext>
          </c:extLst>
        </c:ser>
        <c:ser>
          <c:idx val="1"/>
          <c:order val="1"/>
          <c:tx>
            <c:strRef>
              <c:f>Análise_Status_DEZ25!$D$3</c:f>
              <c:strCache>
                <c:ptCount val="1"/>
                <c:pt idx="0">
                  <c:v>Encaminhamento Indeferido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40-4E46-A072-E1EBE38382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Análise_Status_DEZ25!$E$3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40-4E46-A072-E1EBE383822F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559037384"/>
        <c:axId val="559042064"/>
      </c:barChart>
      <c:catAx>
        <c:axId val="559037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59042064"/>
        <c:crosses val="autoZero"/>
        <c:auto val="1"/>
        <c:lblAlgn val="ctr"/>
        <c:lblOffset val="100"/>
        <c:noMultiLvlLbl val="0"/>
      </c:catAx>
      <c:valAx>
        <c:axId val="559042064"/>
        <c:scaling>
          <c:orientation val="minMax"/>
          <c:max val="13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9037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B-415B-B2A7-EB09E9F91F8F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B-415B-B2A7-EB09E9F91F8F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EB-415B-B2A7-EB09E9F91F8F}"/>
              </c:ext>
            </c:extLst>
          </c:dPt>
          <c:dLbls>
            <c:dLbl>
              <c:idx val="1"/>
              <c:layout>
                <c:manualLayout>
                  <c:x val="-8.8888888888888892E-2"/>
                  <c:y val="1.85185185185185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EB-415B-B2A7-EB09E9F91F8F}"/>
                </c:ext>
              </c:extLst>
            </c:dLbl>
            <c:dLbl>
              <c:idx val="2"/>
              <c:layout>
                <c:manualLayout>
                  <c:x val="0.1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EB-415B-B2A7-EB09E9F91F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Análise_Classificação_DEZ25!$D$24:$D$26</c:f>
              <c:strCache>
                <c:ptCount val="3"/>
                <c:pt idx="0">
                  <c:v>Comum</c:v>
                </c:pt>
                <c:pt idx="1">
                  <c:v>Complexo</c:v>
                </c:pt>
                <c:pt idx="2">
                  <c:v>Fora do Escopo</c:v>
                </c:pt>
              </c:strCache>
            </c:strRef>
          </c:cat>
          <c:val>
            <c:numRef>
              <c:f>Análise_Classificação_DEZ25!$E$24:$E$26</c:f>
              <c:numCache>
                <c:formatCode>General</c:formatCode>
                <c:ptCount val="3"/>
                <c:pt idx="0">
                  <c:v>569</c:v>
                </c:pt>
                <c:pt idx="1">
                  <c:v>32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EB-415B-B2A7-EB09E9F91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F-4F35-A6CE-C6D44A820DC8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F-4F35-A6CE-C6D44A820D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Análise_Classificação_DEZ25!$D$31:$D$32</c:f>
              <c:strCache>
                <c:ptCount val="2"/>
                <c:pt idx="0">
                  <c:v>Pública</c:v>
                </c:pt>
                <c:pt idx="1">
                  <c:v>Pessoal</c:v>
                </c:pt>
              </c:strCache>
            </c:strRef>
          </c:cat>
          <c:val>
            <c:numRef>
              <c:f>Análise_Classificação_DEZ25!$E$31:$E$32</c:f>
              <c:numCache>
                <c:formatCode>General</c:formatCode>
                <c:ptCount val="2"/>
                <c:pt idx="0">
                  <c:v>612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CF-4F35-A6CE-C6D44A820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Análise_Classificação_DEZ25!$D$4:$D$19</c:f>
              <c:strCache>
                <c:ptCount val="16"/>
                <c:pt idx="0">
                  <c:v>Administração</c:v>
                </c:pt>
                <c:pt idx="1">
                  <c:v>Urbanismo</c:v>
                </c:pt>
                <c:pt idx="2">
                  <c:v>Transportes</c:v>
                </c:pt>
                <c:pt idx="3">
                  <c:v>Economia e Finanças</c:v>
                </c:pt>
                <c:pt idx="4">
                  <c:v>Saúde</c:v>
                </c:pt>
                <c:pt idx="5">
                  <c:v>Planejamento e Gestão</c:v>
                </c:pt>
                <c:pt idx="6">
                  <c:v>Cultura</c:v>
                </c:pt>
                <c:pt idx="7">
                  <c:v>Habitação</c:v>
                </c:pt>
                <c:pt idx="8">
                  <c:v>Proteção Social</c:v>
                </c:pt>
                <c:pt idx="9">
                  <c:v>Educação</c:v>
                </c:pt>
                <c:pt idx="10">
                  <c:v>Trabalho</c:v>
                </c:pt>
                <c:pt idx="11">
                  <c:v>Fora de Escopo</c:v>
                </c:pt>
                <c:pt idx="12">
                  <c:v>Meio Ambiente</c:v>
                </c:pt>
                <c:pt idx="13">
                  <c:v>Comunicações</c:v>
                </c:pt>
                <c:pt idx="14">
                  <c:v>Segurança e Ordem Pública</c:v>
                </c:pt>
                <c:pt idx="15">
                  <c:v>Esporte e Lazer</c:v>
                </c:pt>
              </c:strCache>
            </c:strRef>
          </c:cat>
          <c:val>
            <c:numRef>
              <c:f>Análise_Classificação_DEZ25!$E$4:$E$19</c:f>
              <c:numCache>
                <c:formatCode>General</c:formatCode>
                <c:ptCount val="16"/>
                <c:pt idx="0">
                  <c:v>171</c:v>
                </c:pt>
                <c:pt idx="1">
                  <c:v>122</c:v>
                </c:pt>
                <c:pt idx="2">
                  <c:v>69</c:v>
                </c:pt>
                <c:pt idx="3">
                  <c:v>36</c:v>
                </c:pt>
                <c:pt idx="4">
                  <c:v>35</c:v>
                </c:pt>
                <c:pt idx="5">
                  <c:v>33</c:v>
                </c:pt>
                <c:pt idx="6">
                  <c:v>33</c:v>
                </c:pt>
                <c:pt idx="7">
                  <c:v>26</c:v>
                </c:pt>
                <c:pt idx="8">
                  <c:v>19</c:v>
                </c:pt>
                <c:pt idx="9">
                  <c:v>14</c:v>
                </c:pt>
                <c:pt idx="10">
                  <c:v>12</c:v>
                </c:pt>
                <c:pt idx="11">
                  <c:v>11</c:v>
                </c:pt>
                <c:pt idx="12">
                  <c:v>10</c:v>
                </c:pt>
                <c:pt idx="13">
                  <c:v>9</c:v>
                </c:pt>
                <c:pt idx="14">
                  <c:v>8</c:v>
                </c:pt>
                <c:pt idx="1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7-4116-ACAD-5435DF37BA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5572175"/>
        <c:axId val="1285574255"/>
      </c:barChart>
      <c:catAx>
        <c:axId val="1285572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85574255"/>
        <c:crosses val="autoZero"/>
        <c:auto val="1"/>
        <c:lblAlgn val="ctr"/>
        <c:lblOffset val="100"/>
        <c:noMultiLvlLbl val="0"/>
      </c:catAx>
      <c:valAx>
        <c:axId val="1285574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8557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Análise_Órgãos_DEZ25!$K$38:$K$40</cx:f>
        <cx:lvl ptCount="3">
          <cx:pt idx="0">Secretaria</cx:pt>
          <cx:pt idx="1">Administração Indireta</cx:pt>
          <cx:pt idx="2">Subprefeitura</cx:pt>
        </cx:lvl>
      </cx:strDim>
      <cx:numDim type="size">
        <cx:f>Análise_Órgãos_DEZ25!$L$38:$L$40</cx:f>
        <cx:lvl ptCount="3" formatCode="Geral">
          <cx:pt idx="0">390</cx:pt>
          <cx:pt idx="1">136</cx:pt>
          <cx:pt idx="2">86</cx:pt>
        </cx:lvl>
      </cx:numDim>
    </cx:data>
  </cx:chartData>
  <cx:chart>
    <cx:plotArea>
      <cx:plotAreaRegion>
        <cx:series layoutId="treemap" uniqueId="{F2FF5573-54D5-425B-AEF8-FF026D0FD68C}">
          <cx:dataPt idx="0">
            <cx:spPr>
              <a:solidFill>
                <a:schemeClr val="accent6">
                  <a:lumMod val="75000"/>
                </a:schemeClr>
              </a:solidFill>
            </cx:spPr>
          </cx:dataPt>
          <cx:dataPt idx="1">
            <cx:spPr>
              <a:solidFill>
                <a:schemeClr val="accent6">
                  <a:lumMod val="60000"/>
                  <a:lumOff val="40000"/>
                </a:schemeClr>
              </a:solidFill>
            </cx:spPr>
          </cx:dataPt>
          <cx:dataPt idx="2">
            <cx:spPr>
              <a:solidFill>
                <a:schemeClr val="accent6">
                  <a:lumMod val="40000"/>
                  <a:lumOff val="60000"/>
                </a:schemeClr>
              </a:solidFill>
            </cx:spPr>
          </cx:dataPt>
          <cx:dataLabels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bg1"/>
    </cs:fontRef>
    <cs:defRPr sz="1000" b="1" i="0" u="none" strike="noStrike" kern="1200" spc="0" baseline="0"/>
    <cs:bodyPr lIns="38100" tIns="19050" rIns="38100" bIns="19050">
      <a:spAutoFit/>
    </cs:bodyPr>
  </cs:dataLabel>
  <cs:dataLabelCallout>
    <cs:lnRef idx="0">
      <cs:styleClr val="auto"/>
    </cs:lnRef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phClr"/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E939E-044F-44AA-9631-E222B02AF468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454BA-B01C-43F9-8B66-5B7ECF286E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04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54A8-E472-47C1-A6D2-24439EF3469E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51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2396-AB42-45C4-8E6E-6B84017BA8DF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21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0008-6099-480F-89C3-6AAB2C31CA33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24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0D981-B07E-444D-A484-7C17B4CF8A7B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99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0304-A588-458A-AE3C-9C343F2A79E8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53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2501-D158-4365-A2AA-47CC4BE9BF0B}" type="datetime1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5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6C5-AA6B-47F1-9573-C3F65D566FA9}" type="datetime1">
              <a:rPr lang="pt-BR" smtClean="0"/>
              <a:t>19/01/2026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85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CE827-7EEB-4A03-BB6C-624EE7771C2C}" type="datetime1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61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056-E999-43E8-9630-1B1AA71337E9}" type="datetime1">
              <a:rPr lang="pt-BR" smtClean="0"/>
              <a:t>19/01/2026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46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CF9F-0D7A-4664-8FE7-316BD64DADD5}" type="datetime1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85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8419-EB9E-4B64-B5A0-34AB760D4729}" type="datetime1">
              <a:rPr lang="pt-BR" smtClean="0"/>
              <a:t>19/01/2026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77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C31AF-C858-48FB-B845-0CAE54EFFC1A}" type="datetime1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C1DB-7E3E-4B71-8594-9B48E973CB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58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ic.prefeitura.sp.gov.br/Account/Login.asp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feitura.sp.gov.br/documents/d/controladoria_geral/relatorio_lei_de_acesso_a_informacao_2025-2-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al.sp.gov.br/web/ouvidoria/w/transparencia_passiva/26154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sp156.prefeitura.sp.gov.br/portal/servicos/informacao?conteudo=93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203200" y="1992313"/>
            <a:ext cx="53975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88" dirty="0">
                <a:solidFill>
                  <a:schemeClr val="bg1"/>
                </a:solidFill>
                <a:latin typeface="Montserrat ExtraBold" pitchFamily="2" charset="0"/>
              </a:rPr>
              <a:t>RELATÓRIO MENSAL</a:t>
            </a:r>
            <a:br>
              <a:rPr lang="pt-BR" sz="2388" dirty="0">
                <a:solidFill>
                  <a:schemeClr val="bg1"/>
                </a:solidFill>
                <a:latin typeface="Montserrat ExtraBold" pitchFamily="2" charset="0"/>
              </a:rPr>
            </a:br>
            <a:r>
              <a:rPr lang="pt-BR" sz="2388" dirty="0">
                <a:solidFill>
                  <a:schemeClr val="bg1"/>
                </a:solidFill>
                <a:latin typeface="Montserrat ExtraBold" pitchFamily="2" charset="0"/>
              </a:rPr>
              <a:t>TRANSPARÊNCIA PASSIVA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2076450" y="173513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388" dirty="0" smtClean="0">
                <a:solidFill>
                  <a:schemeClr val="bg1"/>
                </a:solidFill>
                <a:latin typeface="Montserrat Medium" pitchFamily="2" charset="0"/>
              </a:rPr>
              <a:t>DEZEMBRO DE </a:t>
            </a:r>
            <a:r>
              <a:rPr lang="pt-BR" sz="2388" dirty="0">
                <a:solidFill>
                  <a:schemeClr val="bg1"/>
                </a:solidFill>
                <a:latin typeface="Montserrat Medium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35771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37">
            <a:extLst>
              <a:ext uri="{FF2B5EF4-FFF2-40B4-BE49-F238E27FC236}">
                <a16:creationId xmlns:a16="http://schemas.microsoft.com/office/drawing/2014/main" id="{F9E1C6E3-A3C0-53EC-904C-350341FB5C13}"/>
              </a:ext>
            </a:extLst>
          </p:cNvPr>
          <p:cNvSpPr/>
          <p:nvPr/>
        </p:nvSpPr>
        <p:spPr>
          <a:xfrm>
            <a:off x="600500" y="2343406"/>
            <a:ext cx="5495499" cy="3462338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Quantidade de Pedidos por Órgãos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8200" y="857250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Montserrat"/>
              </a:rPr>
              <a:t>	</a:t>
            </a: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tabela e o gráfico a seguir apresentam a distribuição total de manifestações por órgão, segmentadas por Secretarias Municipais, Subprefeituras e Administração Indireta. Essa categorização permite visualizar a concentração das demandas entre os diferentes níveis da administração pública. </a:t>
            </a:r>
          </a:p>
          <a:p>
            <a:endParaRPr lang="pt-BR" sz="1200" dirty="0">
              <a:solidFill>
                <a:srgbClr val="1C1E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Ao registrar um pedido de informação, o(a) requerente indica para qual órgão direcionará o pedido.</a:t>
            </a:r>
          </a:p>
        </p:txBody>
      </p:sp>
      <p:sp>
        <p:nvSpPr>
          <p:cNvPr id="8" name="Retângulo Arredondado 57">
            <a:extLst>
              <a:ext uri="{FF2B5EF4-FFF2-40B4-BE49-F238E27FC236}">
                <a16:creationId xmlns:a16="http://schemas.microsoft.com/office/drawing/2014/main" id="{04029996-4C94-F9B0-23BB-A7220F10FB7D}"/>
              </a:ext>
            </a:extLst>
          </p:cNvPr>
          <p:cNvSpPr/>
          <p:nvPr/>
        </p:nvSpPr>
        <p:spPr>
          <a:xfrm>
            <a:off x="838200" y="2071159"/>
            <a:ext cx="2519149" cy="272247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800" dirty="0">
              <a:solidFill>
                <a:schemeClr val="bg1"/>
              </a:solidFill>
            </a:endParaRPr>
          </a:p>
          <a:p>
            <a:pPr algn="ctr" font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Órgãos 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(</a:t>
            </a:r>
            <a:r>
              <a:rPr lang="pt-BR" sz="1200" b="1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Dezembro 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 </a:t>
            </a:r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3C385D9-8990-FF23-2117-28C5E2E65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74589"/>
              </p:ext>
            </p:extLst>
          </p:nvPr>
        </p:nvGraphicFramePr>
        <p:xfrm>
          <a:off x="6660582" y="2895863"/>
          <a:ext cx="3975100" cy="1205536"/>
        </p:xfrm>
        <a:graphic>
          <a:graphicData uri="http://schemas.openxmlformats.org/drawingml/2006/table">
            <a:tbl>
              <a:tblPr/>
              <a:tblGrid>
                <a:gridCol w="1814651">
                  <a:extLst>
                    <a:ext uri="{9D8B030D-6E8A-4147-A177-3AD203B41FA5}">
                      <a16:colId xmlns:a16="http://schemas.microsoft.com/office/drawing/2014/main" val="4183807838"/>
                    </a:ext>
                  </a:extLst>
                </a:gridCol>
                <a:gridCol w="1120712">
                  <a:extLst>
                    <a:ext uri="{9D8B030D-6E8A-4147-A177-3AD203B41FA5}">
                      <a16:colId xmlns:a16="http://schemas.microsoft.com/office/drawing/2014/main" val="11036692"/>
                    </a:ext>
                  </a:extLst>
                </a:gridCol>
                <a:gridCol w="1039737">
                  <a:extLst>
                    <a:ext uri="{9D8B030D-6E8A-4147-A177-3AD203B41FA5}">
                      <a16:colId xmlns:a16="http://schemas.microsoft.com/office/drawing/2014/main" val="2195982832"/>
                    </a:ext>
                  </a:extLst>
                </a:gridCol>
              </a:tblGrid>
              <a:tr h="43591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Órgãos </a:t>
                      </a:r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(Dezembro/2025</a:t>
                      </a: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74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Secretarias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100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Administração Indireta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185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Subprefeituras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846954"/>
                  </a:ext>
                </a:extLst>
              </a:tr>
              <a:tr h="11647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Total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612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88574"/>
                  </a:ext>
                </a:extLst>
              </a:tr>
            </a:tbl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16FC930-BEA8-5183-E682-B35B3DBE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10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Gráfico 9"/>
              <p:cNvGraphicFramePr/>
              <p:nvPr>
                <p:extLst>
                  <p:ext uri="{D42A27DB-BD31-4B8C-83A1-F6EECF244321}">
                    <p14:modId xmlns:p14="http://schemas.microsoft.com/office/powerpoint/2010/main" val="3991628769"/>
                  </p:ext>
                </p:extLst>
              </p:nvPr>
            </p:nvGraphicFramePr>
            <p:xfrm>
              <a:off x="600499" y="2365038"/>
              <a:ext cx="5495499" cy="33631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0" name="Gráfico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99" y="2365038"/>
                <a:ext cx="5495499" cy="33631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54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37">
            <a:extLst>
              <a:ext uri="{FF2B5EF4-FFF2-40B4-BE49-F238E27FC236}">
                <a16:creationId xmlns:a16="http://schemas.microsoft.com/office/drawing/2014/main" id="{816584BA-D08B-7F31-F63F-175B78C91739}"/>
              </a:ext>
            </a:extLst>
          </p:cNvPr>
          <p:cNvSpPr/>
          <p:nvPr/>
        </p:nvSpPr>
        <p:spPr>
          <a:xfrm>
            <a:off x="641445" y="3017803"/>
            <a:ext cx="5327461" cy="2804267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Encaminhamentos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8200" y="857250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Montserrat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Trata-se de pedidos de acesso à informação direcionados à um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órgão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que, ao reconhecer que a informação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não é de sua competência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 encaminha para outro possível órgão que entenda que tenha as informações solicitadas, através do sistema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 Essa operacionalização de “encaminhamento” do pedido inicial é uma característica do sistema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no Município de São Paulo.</a:t>
            </a:r>
          </a:p>
          <a:p>
            <a:pPr algn="just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Essa transferência é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avaliada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e mediada pela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Divisão de Transparência Passiva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que é responsável por consultar o órgão que receberá a demanda sendo responsável pelo deferimento ou indeferimento deste encaminhamento. Vale ressaltar que nos casos de não aceite do órgão, a Divisão avalia as justificativas oferecidas e se elas encontram respaldo na legislação vigente para nova verificação. O objetivo é diagnosticar o órgão competente para resolução da demanda e resposta ao cidadão. </a:t>
            </a:r>
          </a:p>
        </p:txBody>
      </p:sp>
      <p:sp>
        <p:nvSpPr>
          <p:cNvPr id="7" name="Retângulo Arredondado 57">
            <a:extLst>
              <a:ext uri="{FF2B5EF4-FFF2-40B4-BE49-F238E27FC236}">
                <a16:creationId xmlns:a16="http://schemas.microsoft.com/office/drawing/2014/main" id="{8E51EEA8-F90F-0E18-A6EB-6F965940D923}"/>
              </a:ext>
            </a:extLst>
          </p:cNvPr>
          <p:cNvSpPr/>
          <p:nvPr/>
        </p:nvSpPr>
        <p:spPr>
          <a:xfrm>
            <a:off x="838200" y="2654810"/>
            <a:ext cx="3262270" cy="362994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 fontAlgn="ctr"/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Encaminhamentos (Dezembro </a:t>
            </a:r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 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2AD75EC-26EF-8909-8412-F6AB4213C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06890"/>
              </p:ext>
            </p:extLst>
          </p:nvPr>
        </p:nvGraphicFramePr>
        <p:xfrm>
          <a:off x="6667500" y="3197342"/>
          <a:ext cx="4686300" cy="1295400"/>
        </p:xfrm>
        <a:graphic>
          <a:graphicData uri="http://schemas.openxmlformats.org/drawingml/2006/table">
            <a:tbl>
              <a:tblPr/>
              <a:tblGrid>
                <a:gridCol w="2743484">
                  <a:extLst>
                    <a:ext uri="{9D8B030D-6E8A-4147-A177-3AD203B41FA5}">
                      <a16:colId xmlns:a16="http://schemas.microsoft.com/office/drawing/2014/main" val="706030169"/>
                    </a:ext>
                  </a:extLst>
                </a:gridCol>
                <a:gridCol w="968991">
                  <a:extLst>
                    <a:ext uri="{9D8B030D-6E8A-4147-A177-3AD203B41FA5}">
                      <a16:colId xmlns:a16="http://schemas.microsoft.com/office/drawing/2014/main" val="3002936699"/>
                    </a:ext>
                  </a:extLst>
                </a:gridCol>
                <a:gridCol w="973825">
                  <a:extLst>
                    <a:ext uri="{9D8B030D-6E8A-4147-A177-3AD203B41FA5}">
                      <a16:colId xmlns:a16="http://schemas.microsoft.com/office/drawing/2014/main" val="4007335202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Encaminhamentos </a:t>
                      </a:r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(Dezembro </a:t>
                      </a:r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de 2025)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43626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Encaminhamento Deferido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090727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Encaminhamento Indeferido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95062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85438"/>
                  </a:ext>
                </a:extLst>
              </a:tr>
            </a:tbl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EDA827B-E718-3A2B-B536-DCAE7B29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11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931E996-8632-FCC1-C920-1C71A3576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002672"/>
              </p:ext>
            </p:extLst>
          </p:nvPr>
        </p:nvGraphicFramePr>
        <p:xfrm>
          <a:off x="641444" y="3041829"/>
          <a:ext cx="5327461" cy="2780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428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DFC13-95E1-73CA-CCEE-776ECA3E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37">
            <a:extLst>
              <a:ext uri="{FF2B5EF4-FFF2-40B4-BE49-F238E27FC236}">
                <a16:creationId xmlns:a16="http://schemas.microsoft.com/office/drawing/2014/main" id="{B21F2B20-AFB4-4746-CEFB-C0938AE30355}"/>
              </a:ext>
            </a:extLst>
          </p:cNvPr>
          <p:cNvSpPr/>
          <p:nvPr/>
        </p:nvSpPr>
        <p:spPr>
          <a:xfrm>
            <a:off x="959608" y="3265434"/>
            <a:ext cx="5327461" cy="2935511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6C703F-E4F2-4EB5-C666-24AD0328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Classificação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3498E5E-B610-D0DC-3858-2882F82BB2D9}"/>
              </a:ext>
            </a:extLst>
          </p:cNvPr>
          <p:cNvSpPr/>
          <p:nvPr/>
        </p:nvSpPr>
        <p:spPr>
          <a:xfrm>
            <a:off x="838200" y="868149"/>
            <a:ext cx="1051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latin typeface="Montserrat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Para conhecimento do tipo de informação solicitada via E-SIC, os pedidos registrados são classificados de acordo com</a:t>
            </a:r>
          </a:p>
          <a:p>
            <a:pPr algn="just"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as seguintes características:</a:t>
            </a:r>
          </a:p>
          <a:p>
            <a:pPr algn="just"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• Solicitação comum;</a:t>
            </a:r>
          </a:p>
          <a:p>
            <a:pPr algn="just"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• Solicitação complexa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(demandaram mais trabalho e consolidação de informação para elaboração da resposta);</a:t>
            </a:r>
          </a:p>
          <a:p>
            <a:pPr algn="just"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• Solicitação fora do escopo do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(que possui canal de atendimento específico ou trata de solicitação de informação</a:t>
            </a:r>
          </a:p>
          <a:p>
            <a:pPr algn="just">
              <a:lnSpc>
                <a:spcPct val="150000"/>
              </a:lnSpc>
            </a:pPr>
            <a:r>
              <a:rPr lang="pt-BR" sz="1200" dirty="0">
                <a:latin typeface="Montserrat"/>
              </a:rPr>
              <a:t>pessoal).</a:t>
            </a:r>
          </a:p>
        </p:txBody>
      </p:sp>
      <p:sp>
        <p:nvSpPr>
          <p:cNvPr id="7" name="Retângulo Arredondado 57">
            <a:extLst>
              <a:ext uri="{FF2B5EF4-FFF2-40B4-BE49-F238E27FC236}">
                <a16:creationId xmlns:a16="http://schemas.microsoft.com/office/drawing/2014/main" id="{16333332-ECB9-0AE2-DCEE-35314AC891E6}"/>
              </a:ext>
            </a:extLst>
          </p:cNvPr>
          <p:cNvSpPr/>
          <p:nvPr/>
        </p:nvSpPr>
        <p:spPr>
          <a:xfrm>
            <a:off x="989035" y="2956321"/>
            <a:ext cx="3262270" cy="303663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 font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Complexidade 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Dezembro de </a:t>
            </a:r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C612102-688E-74CB-34C4-B2EBA49C9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079149"/>
              </p:ext>
            </p:extLst>
          </p:nvPr>
        </p:nvGraphicFramePr>
        <p:xfrm>
          <a:off x="6660392" y="3276333"/>
          <a:ext cx="4572000" cy="1244568"/>
        </p:xfrm>
        <a:graphic>
          <a:graphicData uri="http://schemas.openxmlformats.org/drawingml/2006/table">
            <a:tbl>
              <a:tblPr/>
              <a:tblGrid>
                <a:gridCol w="2522562">
                  <a:extLst>
                    <a:ext uri="{9D8B030D-6E8A-4147-A177-3AD203B41FA5}">
                      <a16:colId xmlns:a16="http://schemas.microsoft.com/office/drawing/2014/main" val="1344154111"/>
                    </a:ext>
                  </a:extLst>
                </a:gridCol>
                <a:gridCol w="1023582">
                  <a:extLst>
                    <a:ext uri="{9D8B030D-6E8A-4147-A177-3AD203B41FA5}">
                      <a16:colId xmlns:a16="http://schemas.microsoft.com/office/drawing/2014/main" val="2069209922"/>
                    </a:ext>
                  </a:extLst>
                </a:gridCol>
                <a:gridCol w="1025856">
                  <a:extLst>
                    <a:ext uri="{9D8B030D-6E8A-4147-A177-3AD203B41FA5}">
                      <a16:colId xmlns:a16="http://schemas.microsoft.com/office/drawing/2014/main" val="2126584191"/>
                    </a:ext>
                  </a:extLst>
                </a:gridCol>
              </a:tblGrid>
              <a:tr h="46732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Complexidade </a:t>
                      </a:r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(Dezembro </a:t>
                      </a:r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de 2025)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10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724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Complexo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366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Fora do Escopo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1457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781852"/>
                  </a:ext>
                </a:extLst>
              </a:tr>
            </a:tbl>
          </a:graphicData>
        </a:graphic>
      </p:graphicFrame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CDC4B5-7D2A-BC9B-9827-32249C34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1844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12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869262"/>
              </p:ext>
            </p:extLst>
          </p:nvPr>
        </p:nvGraphicFramePr>
        <p:xfrm>
          <a:off x="989035" y="3276334"/>
          <a:ext cx="5180537" cy="284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011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096918-D13D-B460-502A-7E063DDD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37">
            <a:extLst>
              <a:ext uri="{FF2B5EF4-FFF2-40B4-BE49-F238E27FC236}">
                <a16:creationId xmlns:a16="http://schemas.microsoft.com/office/drawing/2014/main" id="{2D4C2098-C383-7831-9E29-88570C873141}"/>
              </a:ext>
            </a:extLst>
          </p:cNvPr>
          <p:cNvSpPr/>
          <p:nvPr/>
        </p:nvSpPr>
        <p:spPr>
          <a:xfrm>
            <a:off x="768539" y="3075863"/>
            <a:ext cx="5327461" cy="2804267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90599EE-1098-7381-463D-B463417D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Natureza dos Pedidos</a:t>
            </a:r>
          </a:p>
        </p:txBody>
      </p:sp>
      <p:sp>
        <p:nvSpPr>
          <p:cNvPr id="7" name="Retângulo Arredondado 57">
            <a:extLst>
              <a:ext uri="{FF2B5EF4-FFF2-40B4-BE49-F238E27FC236}">
                <a16:creationId xmlns:a16="http://schemas.microsoft.com/office/drawing/2014/main" id="{81B45AFB-6203-31C1-8B95-2E1A31FED3FF}"/>
              </a:ext>
            </a:extLst>
          </p:cNvPr>
          <p:cNvSpPr/>
          <p:nvPr/>
        </p:nvSpPr>
        <p:spPr>
          <a:xfrm>
            <a:off x="815169" y="2772200"/>
            <a:ext cx="3262270" cy="303663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 font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Natureza 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(</a:t>
            </a:r>
            <a:r>
              <a:rPr lang="pt-BR" sz="1200" b="1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Dezembro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 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CF0C36-3DE7-1DA9-1842-61006D061325}"/>
              </a:ext>
            </a:extLst>
          </p:cNvPr>
          <p:cNvSpPr txBox="1"/>
          <p:nvPr/>
        </p:nvSpPr>
        <p:spPr>
          <a:xfrm>
            <a:off x="842464" y="977870"/>
            <a:ext cx="10217909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latin typeface="Montserrat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Os pedidos de informação são classificados de acordo com sua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natureza em públicos ou pessoais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Pedidos de natureza pública referem-se a informações de interesse coletivo ou geral, que podem ser acessadas por</a:t>
            </a:r>
          </a:p>
          <a:p>
            <a:pPr algn="just"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qualquer cidadão(ã). Já os pedidos de natureza pessoal estão relacionados a dados específicos do(a) requerente.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99ACFC8-E326-EA30-924B-90D140EF3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13717"/>
              </p:ext>
            </p:extLst>
          </p:nvPr>
        </p:nvGraphicFramePr>
        <p:xfrm>
          <a:off x="6488373" y="3075863"/>
          <a:ext cx="4572000" cy="1114020"/>
        </p:xfrm>
        <a:graphic>
          <a:graphicData uri="http://schemas.openxmlformats.org/drawingml/2006/table">
            <a:tbl>
              <a:tblPr/>
              <a:tblGrid>
                <a:gridCol w="2046454">
                  <a:extLst>
                    <a:ext uri="{9D8B030D-6E8A-4147-A177-3AD203B41FA5}">
                      <a16:colId xmlns:a16="http://schemas.microsoft.com/office/drawing/2014/main" val="3344004385"/>
                    </a:ext>
                  </a:extLst>
                </a:gridCol>
                <a:gridCol w="1099355">
                  <a:extLst>
                    <a:ext uri="{9D8B030D-6E8A-4147-A177-3AD203B41FA5}">
                      <a16:colId xmlns:a16="http://schemas.microsoft.com/office/drawing/2014/main" val="3927563628"/>
                    </a:ext>
                  </a:extLst>
                </a:gridCol>
                <a:gridCol w="1426191">
                  <a:extLst>
                    <a:ext uri="{9D8B030D-6E8A-4147-A177-3AD203B41FA5}">
                      <a16:colId xmlns:a16="http://schemas.microsoft.com/office/drawing/2014/main" val="3984013117"/>
                    </a:ext>
                  </a:extLst>
                </a:gridCol>
              </a:tblGrid>
              <a:tr h="5291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Natureza </a:t>
                      </a:r>
                      <a:r>
                        <a:rPr lang="pt-BR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(Dezembro </a:t>
                      </a:r>
                      <a:r>
                        <a:rPr lang="pt-BR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de 2025)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31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Pública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955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Pessoal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095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856992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E003550-3F2B-E2A8-200E-45AECEF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13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812894"/>
              </p:ext>
            </p:extLst>
          </p:nvPr>
        </p:nvGraphicFramePr>
        <p:xfrm>
          <a:off x="815169" y="3106396"/>
          <a:ext cx="498715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3599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BDAC3-49E2-7B88-8E27-9BD562355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37">
            <a:extLst>
              <a:ext uri="{FF2B5EF4-FFF2-40B4-BE49-F238E27FC236}">
                <a16:creationId xmlns:a16="http://schemas.microsoft.com/office/drawing/2014/main" id="{FC1C31EA-43DC-5395-A662-61314679FB6E}"/>
              </a:ext>
            </a:extLst>
          </p:cNvPr>
          <p:cNvSpPr/>
          <p:nvPr/>
        </p:nvSpPr>
        <p:spPr>
          <a:xfrm>
            <a:off x="716161" y="2110779"/>
            <a:ext cx="6266044" cy="3914775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586BF98-E045-7398-7E66-76ACB889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007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Temas dos Pedidos</a:t>
            </a:r>
          </a:p>
        </p:txBody>
      </p:sp>
      <p:sp>
        <p:nvSpPr>
          <p:cNvPr id="7" name="Retângulo Arredondado 57">
            <a:extLst>
              <a:ext uri="{FF2B5EF4-FFF2-40B4-BE49-F238E27FC236}">
                <a16:creationId xmlns:a16="http://schemas.microsoft.com/office/drawing/2014/main" id="{3801422F-E6F8-F014-68E5-66BA3F467BE3}"/>
              </a:ext>
            </a:extLst>
          </p:cNvPr>
          <p:cNvSpPr/>
          <p:nvPr/>
        </p:nvSpPr>
        <p:spPr>
          <a:xfrm>
            <a:off x="757642" y="1872654"/>
            <a:ext cx="3262270" cy="303663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 font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Temas </a:t>
            </a:r>
            <a:r>
              <a:rPr lang="pt-BR" sz="1200" b="1" i="0" u="none" strike="noStrike" dirty="0" smtClean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(Dezembro </a:t>
            </a:r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 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E89A03-FC16-C0E6-B9AE-0ECC80B1C2D9}"/>
              </a:ext>
            </a:extLst>
          </p:cNvPr>
          <p:cNvSpPr txBox="1"/>
          <p:nvPr/>
        </p:nvSpPr>
        <p:spPr>
          <a:xfrm>
            <a:off x="902075" y="805221"/>
            <a:ext cx="1038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latin typeface="Montserrat"/>
              </a:rPr>
              <a:t>	</a:t>
            </a:r>
            <a:r>
              <a:rPr lang="pt-BR" sz="1200" dirty="0">
                <a:latin typeface="Montserrat" panose="00000500000000000000"/>
                <a:cs typeface="Arial" panose="020B0604020202020204" pitchFamily="34" charset="0"/>
              </a:rPr>
              <a:t>Com o objetivo de identificar os assuntos mais demandados via Sistema </a:t>
            </a:r>
            <a:r>
              <a:rPr lang="pt-BR" sz="1200" dirty="0" err="1">
                <a:latin typeface="Montserrat" panose="0000050000000000000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Montserrat" panose="00000500000000000000"/>
                <a:cs typeface="Arial" panose="020B0604020202020204" pitchFamily="34" charset="0"/>
              </a:rPr>
              <a:t>, a Divisão de Transparência Passiva</a:t>
            </a:r>
          </a:p>
          <a:p>
            <a:pPr algn="just">
              <a:lnSpc>
                <a:spcPct val="150000"/>
              </a:lnSpc>
            </a:pPr>
            <a:r>
              <a:rPr lang="pt-BR" sz="1200" dirty="0">
                <a:latin typeface="Montserrat" panose="00000500000000000000"/>
                <a:cs typeface="Arial" panose="020B0604020202020204" pitchFamily="34" charset="0"/>
              </a:rPr>
              <a:t>realiza a análise dos pedidos registrados. Esses pedidos são organizados e classificados de forma temática, </a:t>
            </a:r>
            <a:r>
              <a:rPr lang="pt-BR" sz="1200" dirty="0" smtClean="0">
                <a:latin typeface="Montserrat" panose="00000500000000000000"/>
                <a:cs typeface="Arial" panose="020B0604020202020204" pitchFamily="34" charset="0"/>
              </a:rPr>
              <a:t>abrangendo temas </a:t>
            </a:r>
            <a:r>
              <a:rPr lang="pt-BR" sz="1200" dirty="0">
                <a:latin typeface="Montserrat" panose="00000500000000000000"/>
                <a:cs typeface="Arial" panose="020B0604020202020204" pitchFamily="34" charset="0"/>
              </a:rPr>
              <a:t>e subtemas. Abaixo, </a:t>
            </a:r>
            <a:r>
              <a:rPr lang="pt-BR" sz="1200" b="1" dirty="0">
                <a:latin typeface="Montserrat" panose="00000500000000000000"/>
                <a:cs typeface="Arial" panose="020B0604020202020204" pitchFamily="34" charset="0"/>
              </a:rPr>
              <a:t>estão listados os temas </a:t>
            </a:r>
            <a:r>
              <a:rPr lang="pt-BR" sz="1200" dirty="0">
                <a:latin typeface="Montserrat" panose="00000500000000000000"/>
                <a:cs typeface="Arial" panose="020B0604020202020204" pitchFamily="34" charset="0"/>
              </a:rPr>
              <a:t>identificados nos pedidos de informação: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C238E0A-6965-9A4D-9D2E-2AB9B506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7001" y="6233933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14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748721"/>
              </p:ext>
            </p:extLst>
          </p:nvPr>
        </p:nvGraphicFramePr>
        <p:xfrm>
          <a:off x="7077165" y="1872653"/>
          <a:ext cx="4941345" cy="4274820"/>
        </p:xfrm>
        <a:graphic>
          <a:graphicData uri="http://schemas.openxmlformats.org/drawingml/2006/table">
            <a:tbl>
              <a:tblPr/>
              <a:tblGrid>
                <a:gridCol w="1482539">
                  <a:extLst>
                    <a:ext uri="{9D8B030D-6E8A-4147-A177-3AD203B41FA5}">
                      <a16:colId xmlns:a16="http://schemas.microsoft.com/office/drawing/2014/main" val="3040344276"/>
                    </a:ext>
                  </a:extLst>
                </a:gridCol>
                <a:gridCol w="2229081">
                  <a:extLst>
                    <a:ext uri="{9D8B030D-6E8A-4147-A177-3AD203B41FA5}">
                      <a16:colId xmlns:a16="http://schemas.microsoft.com/office/drawing/2014/main" val="2282840771"/>
                    </a:ext>
                  </a:extLst>
                </a:gridCol>
                <a:gridCol w="1229725">
                  <a:extLst>
                    <a:ext uri="{9D8B030D-6E8A-4147-A177-3AD203B41FA5}">
                      <a16:colId xmlns:a16="http://schemas.microsoft.com/office/drawing/2014/main" val="2956525618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Tema </a:t>
                      </a:r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(Dezembro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de 2025)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815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Administração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27,9%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6613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Urbanismo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19,9%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3878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Transportes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11,3%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54591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Economia e Finanças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3689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Saúde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10423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Planejamento e Gestão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89801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Cultura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95118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Habitação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31015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Proteção Social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58319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Educação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26033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Trabalho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7823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Fora de Escopo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26602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Meio Ambiente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75453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Comunicações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38589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Segurança e Ordem 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33894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Esporte e Lazer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2094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Administração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27,9%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54920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Urbanismo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19,9%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95144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612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100,0%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9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89980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972537"/>
              </p:ext>
            </p:extLst>
          </p:nvPr>
        </p:nvGraphicFramePr>
        <p:xfrm>
          <a:off x="716161" y="2176318"/>
          <a:ext cx="6266044" cy="379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351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A433121-62DE-1B41-6DF1-5E8D93BB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C1DB-7E3E-4B71-8594-9B48E973CB0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68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/>
          </a:bodyPr>
          <a:lstStyle/>
          <a:p>
            <a:r>
              <a:rPr lang="pt-BR" sz="2200" b="1" dirty="0">
                <a:solidFill>
                  <a:srgbClr val="1C1E1D"/>
                </a:solidFill>
                <a:latin typeface="Montserrat" pitchFamily="2" charset="0"/>
              </a:rPr>
              <a:t>Ficha Técnica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1540" y="958215"/>
            <a:ext cx="10538460" cy="5186363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Prefeito Municipal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Ricardo Nunes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300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Controlador Geral do Município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Daniel Falcão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300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Chefe de Gabinete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Thalita Abdala </a:t>
            </a:r>
            <a:r>
              <a:rPr lang="pt-BR" sz="1300" baseline="30000" dirty="0" err="1">
                <a:latin typeface="Montserrat" pitchFamily="2" charset="0"/>
              </a:rPr>
              <a:t>Aris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300" b="1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Ouvidora Geral do Município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Maria </a:t>
            </a:r>
            <a:r>
              <a:rPr lang="pt-BR" sz="1300" baseline="30000" dirty="0" err="1">
                <a:latin typeface="Montserrat" pitchFamily="2" charset="0"/>
              </a:rPr>
              <a:t>Lumena</a:t>
            </a:r>
            <a:r>
              <a:rPr lang="pt-BR" sz="1300" baseline="30000" dirty="0">
                <a:latin typeface="Montserrat" pitchFamily="2" charset="0"/>
              </a:rPr>
              <a:t> </a:t>
            </a:r>
            <a:r>
              <a:rPr lang="pt-BR" sz="1300" baseline="30000" dirty="0" err="1">
                <a:latin typeface="Montserrat" pitchFamily="2" charset="0"/>
              </a:rPr>
              <a:t>Balaben</a:t>
            </a:r>
            <a:r>
              <a:rPr lang="pt-BR" sz="1300" baseline="30000" dirty="0">
                <a:latin typeface="Montserrat" pitchFamily="2" charset="0"/>
              </a:rPr>
              <a:t> Sampaio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300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Diretora de Transparência Passiva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Liliane Aparecida </a:t>
            </a:r>
            <a:r>
              <a:rPr lang="pt-BR" sz="1300" baseline="30000" dirty="0" err="1">
                <a:latin typeface="Montserrat" pitchFamily="2" charset="0"/>
              </a:rPr>
              <a:t>Carrillo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300" b="1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Equipe da Divisão de Transparência Passiva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Luan Vinicius de Souza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Rodrigo da Silva Rocha (estagiário)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300" b="1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300" b="1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Diretora de Relatórios e Estatísticas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Sheila de Fátima Batista Malta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300" b="1" baseline="30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300" b="1" baseline="30000" dirty="0">
                <a:latin typeface="Montserrat" pitchFamily="2" charset="0"/>
              </a:rPr>
              <a:t>Equipe da Divisão de Relatórios e Estatística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Bianca Marli Siqueira de Freitas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>
                <a:latin typeface="Montserrat" pitchFamily="2" charset="0"/>
              </a:rPr>
              <a:t>Marcio Henrique Ramires dos Santos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300" baseline="30000" dirty="0" err="1">
                <a:latin typeface="Montserrat" pitchFamily="2" charset="0"/>
              </a:rPr>
              <a:t>Thaina</a:t>
            </a:r>
            <a:r>
              <a:rPr lang="pt-BR" sz="1300" baseline="30000" dirty="0">
                <a:latin typeface="Montserrat" pitchFamily="2" charset="0"/>
              </a:rPr>
              <a:t> Batalha </a:t>
            </a:r>
            <a:r>
              <a:rPr lang="pt-BR" sz="1300" baseline="30000" dirty="0" err="1">
                <a:latin typeface="Montserrat" pitchFamily="2" charset="0"/>
              </a:rPr>
              <a:t>Mench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1300" b="1" baseline="30000" dirty="0">
                <a:latin typeface="Montserrat" pitchFamily="2" charset="0"/>
              </a:rPr>
              <a:t>Assessoria de Comunicação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1300" b="1" baseline="30000" dirty="0">
                <a:latin typeface="Montserrat" pitchFamily="2" charset="0"/>
              </a:rPr>
              <a:t>Jornalista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1300" baseline="30000" dirty="0">
                <a:latin typeface="Montserrat" pitchFamily="2" charset="0"/>
              </a:rPr>
              <a:t>Wagner Luiz Taques da Rocha</a:t>
            </a:r>
            <a:br>
              <a:rPr lang="pt-BR" sz="1300" baseline="30000" dirty="0">
                <a:latin typeface="Montserrat" pitchFamily="2" charset="0"/>
              </a:rPr>
            </a:b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1300" b="1" baseline="30000" dirty="0">
                <a:latin typeface="Montserrat" pitchFamily="2" charset="0"/>
              </a:rPr>
              <a:t>Diagramação</a:t>
            </a:r>
            <a:endParaRPr lang="pt-BR" sz="1300" baseline="30000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1300" baseline="30000" dirty="0">
                <a:latin typeface="Montserrat" pitchFamily="2" charset="0"/>
              </a:rPr>
              <a:t>Marília Miquelin</a:t>
            </a:r>
            <a:endParaRPr lang="pt-BR" sz="1300" dirty="0">
              <a:latin typeface="Montserrat" pitchFamily="2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5E14E8-A019-4032-36D4-16B7C71D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084" y="6226493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0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8073" y="392421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b="1" dirty="0">
                <a:solidFill>
                  <a:srgbClr val="1C1E1D"/>
                </a:solidFill>
                <a:latin typeface="Montserrat" pitchFamily="2" charset="0"/>
              </a:rPr>
              <a:t>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8327" y="1009650"/>
            <a:ext cx="10395346" cy="5110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200" dirty="0">
                <a:solidFill>
                  <a:srgbClr val="1C1E1D"/>
                </a:solidFill>
                <a:latin typeface="Montserrat" pitchFamily="2" charset="0"/>
              </a:rPr>
              <a:t>	</a:t>
            </a: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Ouvidoria Geral do Município tem como missão o acolhimento e tratamento de demandas dos munícipes, seja pelo acolhimento de reclamações, elogios, sugestões e denúncias, como pelo recebimento e monitoramento dos pedidos de acesso à informação pública. </a:t>
            </a:r>
          </a:p>
          <a:p>
            <a:pPr marL="0" indent="0" algn="just">
              <a:buNone/>
            </a:pP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Ouvidoria Geral do Município por meio da Divisão de Transparência Passiva é responsável pelo gerenciamento do Sistema  </a:t>
            </a:r>
            <a:r>
              <a:rPr lang="pt-BR" sz="1200" dirty="0" err="1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Sistema</a:t>
            </a: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pt-BR" sz="1200" dirty="0" err="1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e-SIC</a:t>
            </a: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(Sistema eletrônico de informação ao Cidadão) , com atribuição de monitorar o registro, a tramitação e o atendimento dos pedidos de acesso de acordo com a LAI – Lei 12.527/2011 e o Decreto Municipal 53.623/2012. O monitoramento da tramitação dos protocolos consiste em dar suporte técnico e orientação aos pontos focais do </a:t>
            </a:r>
            <a:r>
              <a:rPr lang="pt-BR" sz="1200" dirty="0" err="1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cada órgão (servidores habilitados para operar o sistema) para atendimento dos pedidos com respostas adequadas, cumprimento dos prazos legais, oportunizando ao cidadão o recebimento das informações pedidas assim como as indicações dos canais de atendimento da Prefeitura de São Paulo. </a:t>
            </a:r>
          </a:p>
          <a:p>
            <a:pPr marL="0" indent="0" algn="just">
              <a:buNone/>
            </a:pPr>
            <a:r>
              <a:rPr lang="pt-BR" sz="1200" dirty="0">
                <a:solidFill>
                  <a:srgbClr val="1C1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Como desdobramento dessa atividade, é feita a avaliação qualitativa dos pedidos, que considera o tempo de resposta dos órgãos, a tramitação dos recursos e os aspectos formais como a assinatura do responsável pela disponibilização da informação. Este relatório tem como objetivo proporcionar uma visão geral do número absoluto de atendimentos, seu fluxo, a natureza pública ou pessoal, os temas mais solicitados, a operacionalização das transferências dos protocolos de um órgão para outro pela competência.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57411B-A298-0C9D-6CDA-FC1DCA44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0473" y="6244917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b="1" dirty="0">
                <a:latin typeface="Montserrat ExtraBold" panose="00000900000000000000" pitchFamily="2" charset="0"/>
              </a:rPr>
              <a:t>Dados estatísticos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898327" y="1009650"/>
            <a:ext cx="10395346" cy="5110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200" dirty="0">
              <a:latin typeface="Montserrat ExtraBold"/>
            </a:endParaRPr>
          </a:p>
          <a:p>
            <a:pPr marL="0" indent="0" algn="just">
              <a:buNone/>
            </a:pPr>
            <a:r>
              <a:rPr lang="pt-BR" sz="1200" dirty="0">
                <a:latin typeface="Montserrat" panose="00000500000000000000" pitchFamily="2" charset="0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Os dados apresentados são extraídos de um banco de dados disponibilizados pela empresa responsável pelo sistema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 a PRODAM. A Diretora da Divisão de Relatórios e Estatísticas da Ouvidoria Geral do Município realiza a extração de dados, aplicando os filtros necessários para subsidiar a elaboração dos relatórios mensais e compila as informações para apresentação, considerando o número de protocolos registrados e o fluxo de atendimento, conforme Decreto 53.623/12. </a:t>
            </a:r>
          </a:p>
          <a:p>
            <a:pPr marL="0" indent="0" algn="just">
              <a:buNone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A Diretora da Divisão de Transparência Passiva confere os dados, disponibilizados pela Diretora da Divisão de Relatórios e Estatísticas, que compõem este relatório. Os dados estatísticos produzidos pela Divisão de Relatórios e Estatísticas da Ouvidoria Geral subsidiam a elaboração do Relatório Anual da LAI (artigo 51, inciso III do Decreto 53.623/12).</a:t>
            </a:r>
          </a:p>
          <a:p>
            <a:pPr marL="0" indent="0" algn="just">
              <a:buNone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A Controladoria Geral, consolida todas as informações das áreas envolvidas considerando os dados estatísticos produzidos pela Ouvidoria Geral. O Relatório Anual de 2024 está disponível para consulta através do link: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https://prefeitura.sp.gov.br/documents/d/controladoria_geral/relatorio_lei_de_acesso_a_informacao_2025-2-pdf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21BD142-AF4B-B722-3EF7-B5CF8383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8674" y="6127750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4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6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37">
            <a:extLst>
              <a:ext uri="{FF2B5EF4-FFF2-40B4-BE49-F238E27FC236}">
                <a16:creationId xmlns:a16="http://schemas.microsoft.com/office/drawing/2014/main" id="{8AE5FAFD-32D8-E8C8-E165-3B18E0DDDF6D}"/>
              </a:ext>
            </a:extLst>
          </p:cNvPr>
          <p:cNvSpPr/>
          <p:nvPr/>
        </p:nvSpPr>
        <p:spPr>
          <a:xfrm>
            <a:off x="1240279" y="3551459"/>
            <a:ext cx="4729162" cy="2670500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b="1" dirty="0">
                <a:latin typeface="Montserrat ExtraBold" panose="00000900000000000000" pitchFamily="2" charset="0"/>
              </a:rPr>
              <a:t>Quantidade Total de Pedidos</a:t>
            </a:r>
            <a:endParaRPr lang="pt-BR" sz="2200" b="1" dirty="0">
              <a:solidFill>
                <a:srgbClr val="1C1E1D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45314" y="1016895"/>
            <a:ext cx="10784157" cy="5110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200" dirty="0">
                <a:latin typeface="Montserrat" panose="00000500000000000000" pitchFamily="2" charset="0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dezembro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2025 foram registrados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612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pedidos de acesso à informação,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467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pedidos foram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atendidos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124 foram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indeferidos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na fase inicial. Em comparação com o mês anterior houve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uma queda de -0,16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considerando que em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novembro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2025 foram registrados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613 pedidos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informação. Totalizando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7.685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protocolos no ano de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Em comparação ao mês de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dezembro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2024, que registrou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357 pedidos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dezembro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2025 apresentou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aumento expressivo de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71,43%.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1200" b="1" dirty="0">
              <a:latin typeface="Montserrat ExtraBold"/>
            </a:endParaRPr>
          </a:p>
          <a:p>
            <a:pPr marL="0" indent="0" algn="just">
              <a:buNone/>
            </a:pPr>
            <a:endParaRPr lang="pt-BR" sz="1200" dirty="0">
              <a:latin typeface="Montserrat ExtraBold"/>
            </a:endParaRPr>
          </a:p>
        </p:txBody>
      </p:sp>
      <p:sp>
        <p:nvSpPr>
          <p:cNvPr id="16" name="Retângulo Arredondado 57">
            <a:extLst>
              <a:ext uri="{FF2B5EF4-FFF2-40B4-BE49-F238E27FC236}">
                <a16:creationId xmlns:a16="http://schemas.microsoft.com/office/drawing/2014/main" id="{59DF9F7E-5729-8756-22A7-6CFAF5862F73}"/>
              </a:ext>
            </a:extLst>
          </p:cNvPr>
          <p:cNvSpPr/>
          <p:nvPr/>
        </p:nvSpPr>
        <p:spPr>
          <a:xfrm>
            <a:off x="1348192" y="3175462"/>
            <a:ext cx="2256668" cy="396515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800" dirty="0">
              <a:solidFill>
                <a:schemeClr val="bg1"/>
              </a:solidFill>
            </a:endParaRP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Novembro/2025 </a:t>
            </a:r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X </a:t>
            </a:r>
            <a:r>
              <a:rPr lang="pt-BR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Dezembro/2025</a:t>
            </a: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8" name="Retângulo Arredondado 57">
            <a:extLst>
              <a:ext uri="{FF2B5EF4-FFF2-40B4-BE49-F238E27FC236}">
                <a16:creationId xmlns:a16="http://schemas.microsoft.com/office/drawing/2014/main" id="{FEB88AAE-610C-3795-BEBA-2EA2F6A6C118}"/>
              </a:ext>
            </a:extLst>
          </p:cNvPr>
          <p:cNvSpPr/>
          <p:nvPr/>
        </p:nvSpPr>
        <p:spPr>
          <a:xfrm>
            <a:off x="6337393" y="3234229"/>
            <a:ext cx="2535464" cy="373174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800" dirty="0">
              <a:solidFill>
                <a:schemeClr val="bg1"/>
              </a:solidFill>
            </a:endParaRP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Dezembro/2024 </a:t>
            </a:r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X </a:t>
            </a:r>
            <a:r>
              <a:rPr lang="pt-BR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Dezembro/2025</a:t>
            </a:r>
            <a:endParaRPr lang="pt-BR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671C4D8-9D36-0B2D-30E0-867C9D31C6B7}"/>
              </a:ext>
            </a:extLst>
          </p:cNvPr>
          <p:cNvSpPr/>
          <p:nvPr/>
        </p:nvSpPr>
        <p:spPr>
          <a:xfrm>
            <a:off x="7269024" y="2188689"/>
            <a:ext cx="1833047" cy="58082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124</a:t>
            </a:r>
            <a:endParaRPr lang="pt-BR" sz="1801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pt-B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Indeferidos</a:t>
            </a:r>
          </a:p>
        </p:txBody>
      </p:sp>
      <p:sp>
        <p:nvSpPr>
          <p:cNvPr id="3" name="Retângulo: Cantos Arredondados 14">
            <a:extLst>
              <a:ext uri="{FF2B5EF4-FFF2-40B4-BE49-F238E27FC236}">
                <a16:creationId xmlns:a16="http://schemas.microsoft.com/office/drawing/2014/main" id="{3876DD37-0345-D5F3-3AE0-F332BB89358F}"/>
              </a:ext>
            </a:extLst>
          </p:cNvPr>
          <p:cNvSpPr/>
          <p:nvPr/>
        </p:nvSpPr>
        <p:spPr>
          <a:xfrm>
            <a:off x="3289638" y="2215436"/>
            <a:ext cx="1774494" cy="58082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612</a:t>
            </a:r>
            <a:endParaRPr lang="pt-BR" sz="1801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pt-B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Pedidos</a:t>
            </a:r>
          </a:p>
        </p:txBody>
      </p:sp>
      <p:sp>
        <p:nvSpPr>
          <p:cNvPr id="9" name="Retângulo: Cantos Arredondados 14">
            <a:extLst>
              <a:ext uri="{FF2B5EF4-FFF2-40B4-BE49-F238E27FC236}">
                <a16:creationId xmlns:a16="http://schemas.microsoft.com/office/drawing/2014/main" id="{BD5070ED-F8FC-91B9-40BA-6CFEAD364F7D}"/>
              </a:ext>
            </a:extLst>
          </p:cNvPr>
          <p:cNvSpPr/>
          <p:nvPr/>
        </p:nvSpPr>
        <p:spPr>
          <a:xfrm>
            <a:off x="5305006" y="2192019"/>
            <a:ext cx="1774494" cy="58082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467</a:t>
            </a:r>
            <a:endParaRPr lang="pt-BR" sz="1801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pt-B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Atendidos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507A8F-6817-C9A1-E994-EECE5E0D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553" y="2307846"/>
            <a:ext cx="386862" cy="38686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C440016-42CD-2F5A-8094-03A2CE951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774" y="2261898"/>
            <a:ext cx="416702" cy="41670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2849DF2-E05C-CA46-C775-750D4047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581" y="2307846"/>
            <a:ext cx="333042" cy="333042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5DE952FA-0F6D-9591-02DE-B2BA6C66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97895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5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tângulo: Cantos Arredondados 37">
            <a:extLst>
              <a:ext uri="{FF2B5EF4-FFF2-40B4-BE49-F238E27FC236}">
                <a16:creationId xmlns:a16="http://schemas.microsoft.com/office/drawing/2014/main" id="{8AE5FAFD-32D8-E8C8-E165-3B18E0DDDF6D}"/>
              </a:ext>
            </a:extLst>
          </p:cNvPr>
          <p:cNvSpPr/>
          <p:nvPr/>
        </p:nvSpPr>
        <p:spPr>
          <a:xfrm>
            <a:off x="6218461" y="3590928"/>
            <a:ext cx="4708171" cy="2573887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dirty="0"/>
              <a:t>v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259B8C2E-17A0-25DC-9619-91571FD73D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114181"/>
              </p:ext>
            </p:extLst>
          </p:nvPr>
        </p:nvGraphicFramePr>
        <p:xfrm>
          <a:off x="1261270" y="3587564"/>
          <a:ext cx="4708171" cy="265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449762"/>
              </p:ext>
            </p:extLst>
          </p:nvPr>
        </p:nvGraphicFramePr>
        <p:xfrm>
          <a:off x="6218461" y="3631125"/>
          <a:ext cx="4708171" cy="255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2769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26794" y="365125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b="1" dirty="0">
                <a:latin typeface="Montserrat ExtraBold"/>
              </a:rPr>
              <a:t>Quantidade de Pedidos por Status 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26794" y="857250"/>
            <a:ext cx="542638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Montserrat" panose="00000500000000000000" pitchFamily="2" charset="0"/>
              </a:rPr>
              <a:t>	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Em cada instância recursal há uma quantidade de decisões deferidas e indeferidas dentro daquele mês, havendo a possibilidade de análise de pedidos de acesso à informação registrados nos meses anteriores. É importante salientar que, em virtude dos prazos de atendimento e prazos recursais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, o número total de solicitações não coincidirá com o número total de decisões recursais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 O detalhamento completo dos dados estatísticos apresentados pode ser obtido ao consultar os relatórios publicados na página da Controladoria Geral do Município, disponível em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https://capital.sp.gov.br/web/ouvidoria/w/transparencia_passiva/261543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Ao realizar o cadastro via sistema, o cidadão (ã) registra a solicitação de informação pública conforme disposto no artigo 5º do Decreto 53.623/12 e orientação da Carta de Serviços -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https://sp156.prefeitura.sp.gov.br/portal/servicos/informacao?conteudo=932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. Inicia-se o fluxo de tramitação do pedido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que estabelece o prazo inicial de 20 dias prorrogáveis por mais 10 dias (artigos 18 e 19 do Decreto 53.623/12). Não sendo satisfatória a resposta há a possibilidade de registro de 03 instâncias recursais, sendo a última dirigida à CMAI- Comissão Municipal de Acesso à Informação, espaço colegiado nos termos do artigo 52 do Decreto 53.623/12</a:t>
            </a:r>
            <a:r>
              <a:rPr lang="pt-BR" sz="1200" dirty="0">
                <a:latin typeface="Montserrat" panose="00000500000000000000" pitchFamily="2" charset="0"/>
              </a:rPr>
              <a:t>.  </a:t>
            </a:r>
          </a:p>
        </p:txBody>
      </p:sp>
      <p:sp>
        <p:nvSpPr>
          <p:cNvPr id="14" name="Retângulo: Cantos Arredondados 37">
            <a:extLst>
              <a:ext uri="{FF2B5EF4-FFF2-40B4-BE49-F238E27FC236}">
                <a16:creationId xmlns:a16="http://schemas.microsoft.com/office/drawing/2014/main" id="{BC0808C7-93FE-5132-2852-FC26A051A861}"/>
              </a:ext>
            </a:extLst>
          </p:cNvPr>
          <p:cNvSpPr/>
          <p:nvPr/>
        </p:nvSpPr>
        <p:spPr>
          <a:xfrm>
            <a:off x="4131516" y="5119604"/>
            <a:ext cx="1499464" cy="1035535"/>
          </a:xfrm>
          <a:prstGeom prst="roundRect">
            <a:avLst>
              <a:gd name="adj" fmla="val 4149"/>
            </a:avLst>
          </a:prstGeom>
          <a:solidFill>
            <a:srgbClr val="D2F0F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</a:rPr>
              <a:t>Em relação às instâncias recursais, elas estão indicadas na tabela conforme as fases de tramitação.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C5160C-C90B-43F4-5242-FF74A0EA7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846" y="5231684"/>
            <a:ext cx="457341" cy="45734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D424805-954D-9417-C91B-D463D652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769" y="6182975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6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363979"/>
              </p:ext>
            </p:extLst>
          </p:nvPr>
        </p:nvGraphicFramePr>
        <p:xfrm>
          <a:off x="5853181" y="900265"/>
          <a:ext cx="6170654" cy="5282709"/>
        </p:xfrm>
        <a:graphic>
          <a:graphicData uri="http://schemas.openxmlformats.org/drawingml/2006/table">
            <a:tbl>
              <a:tblPr/>
              <a:tblGrid>
                <a:gridCol w="774313">
                  <a:extLst>
                    <a:ext uri="{9D8B030D-6E8A-4147-A177-3AD203B41FA5}">
                      <a16:colId xmlns:a16="http://schemas.microsoft.com/office/drawing/2014/main" val="1741286029"/>
                    </a:ext>
                  </a:extLst>
                </a:gridCol>
                <a:gridCol w="930478">
                  <a:extLst>
                    <a:ext uri="{9D8B030D-6E8A-4147-A177-3AD203B41FA5}">
                      <a16:colId xmlns:a16="http://schemas.microsoft.com/office/drawing/2014/main" val="1629822406"/>
                    </a:ext>
                  </a:extLst>
                </a:gridCol>
                <a:gridCol w="390411">
                  <a:extLst>
                    <a:ext uri="{9D8B030D-6E8A-4147-A177-3AD203B41FA5}">
                      <a16:colId xmlns:a16="http://schemas.microsoft.com/office/drawing/2014/main" val="4067824660"/>
                    </a:ext>
                  </a:extLst>
                </a:gridCol>
                <a:gridCol w="390411">
                  <a:extLst>
                    <a:ext uri="{9D8B030D-6E8A-4147-A177-3AD203B41FA5}">
                      <a16:colId xmlns:a16="http://schemas.microsoft.com/office/drawing/2014/main" val="4076960027"/>
                    </a:ext>
                  </a:extLst>
                </a:gridCol>
                <a:gridCol w="435958">
                  <a:extLst>
                    <a:ext uri="{9D8B030D-6E8A-4147-A177-3AD203B41FA5}">
                      <a16:colId xmlns:a16="http://schemas.microsoft.com/office/drawing/2014/main" val="2042236140"/>
                    </a:ext>
                  </a:extLst>
                </a:gridCol>
                <a:gridCol w="347032">
                  <a:extLst>
                    <a:ext uri="{9D8B030D-6E8A-4147-A177-3AD203B41FA5}">
                      <a16:colId xmlns:a16="http://schemas.microsoft.com/office/drawing/2014/main" val="2912435235"/>
                    </a:ext>
                  </a:extLst>
                </a:gridCol>
                <a:gridCol w="347032">
                  <a:extLst>
                    <a:ext uri="{9D8B030D-6E8A-4147-A177-3AD203B41FA5}">
                      <a16:colId xmlns:a16="http://schemas.microsoft.com/office/drawing/2014/main" val="4008872484"/>
                    </a:ext>
                  </a:extLst>
                </a:gridCol>
                <a:gridCol w="279794">
                  <a:extLst>
                    <a:ext uri="{9D8B030D-6E8A-4147-A177-3AD203B41FA5}">
                      <a16:colId xmlns:a16="http://schemas.microsoft.com/office/drawing/2014/main" val="269966930"/>
                    </a:ext>
                  </a:extLst>
                </a:gridCol>
                <a:gridCol w="279794">
                  <a:extLst>
                    <a:ext uri="{9D8B030D-6E8A-4147-A177-3AD203B41FA5}">
                      <a16:colId xmlns:a16="http://schemas.microsoft.com/office/drawing/2014/main" val="3805527879"/>
                    </a:ext>
                  </a:extLst>
                </a:gridCol>
                <a:gridCol w="329680">
                  <a:extLst>
                    <a:ext uri="{9D8B030D-6E8A-4147-A177-3AD203B41FA5}">
                      <a16:colId xmlns:a16="http://schemas.microsoft.com/office/drawing/2014/main" val="4170852527"/>
                    </a:ext>
                  </a:extLst>
                </a:gridCol>
                <a:gridCol w="329680">
                  <a:extLst>
                    <a:ext uri="{9D8B030D-6E8A-4147-A177-3AD203B41FA5}">
                      <a16:colId xmlns:a16="http://schemas.microsoft.com/office/drawing/2014/main" val="579064291"/>
                    </a:ext>
                  </a:extLst>
                </a:gridCol>
                <a:gridCol w="329680">
                  <a:extLst>
                    <a:ext uri="{9D8B030D-6E8A-4147-A177-3AD203B41FA5}">
                      <a16:colId xmlns:a16="http://schemas.microsoft.com/office/drawing/2014/main" val="1404876610"/>
                    </a:ext>
                  </a:extLst>
                </a:gridCol>
                <a:gridCol w="329680">
                  <a:extLst>
                    <a:ext uri="{9D8B030D-6E8A-4147-A177-3AD203B41FA5}">
                      <a16:colId xmlns:a16="http://schemas.microsoft.com/office/drawing/2014/main" val="187176676"/>
                    </a:ext>
                  </a:extLst>
                </a:gridCol>
                <a:gridCol w="308848">
                  <a:extLst>
                    <a:ext uri="{9D8B030D-6E8A-4147-A177-3AD203B41FA5}">
                      <a16:colId xmlns:a16="http://schemas.microsoft.com/office/drawing/2014/main" val="2377332621"/>
                    </a:ext>
                  </a:extLst>
                </a:gridCol>
                <a:gridCol w="367863">
                  <a:extLst>
                    <a:ext uri="{9D8B030D-6E8A-4147-A177-3AD203B41FA5}">
                      <a16:colId xmlns:a16="http://schemas.microsoft.com/office/drawing/2014/main" val="1571246710"/>
                    </a:ext>
                  </a:extLst>
                </a:gridCol>
              </a:tblGrid>
              <a:tr h="30625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ETAPA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DETALHAMENTO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jan</a:t>
                      </a:r>
                      <a:r>
                        <a:rPr lang="pt-B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fev/25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mar/25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abr/25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mai/25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jun/25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jul/25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ago/25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set/25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out/25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nov/25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dez/25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163744"/>
                  </a:ext>
                </a:extLst>
              </a:tr>
              <a:tr h="3062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PEDIDOS INICIAIS</a:t>
                      </a:r>
                    </a:p>
                  </a:txBody>
                  <a:tcPr marL="87201" marR="7267" marT="7267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Pedidos registrados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7685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085892"/>
                  </a:ext>
                </a:extLst>
              </a:tr>
              <a:tr h="306257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Decisões iniciais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240264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Atendidos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5379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764306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Indeferidos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80466"/>
                  </a:ext>
                </a:extLst>
              </a:tr>
              <a:tr h="4549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RECURSOS - 1ª INSTÂNCIA</a:t>
                      </a:r>
                    </a:p>
                  </a:txBody>
                  <a:tcPr marL="87201" marR="7267" marT="7267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Solicitações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214728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Decisões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405111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396068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Indeferidos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99665"/>
                  </a:ext>
                </a:extLst>
              </a:tr>
              <a:tr h="4549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RECURSOS - 2ª INSTÂNCIA</a:t>
                      </a:r>
                    </a:p>
                  </a:txBody>
                  <a:tcPr marL="87201" marR="7267" marT="7267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Solicitações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161217"/>
                  </a:ext>
                </a:extLst>
              </a:tr>
              <a:tr h="306257">
                <a:tc>
                  <a:txBody>
                    <a:bodyPr/>
                    <a:lstStyle/>
                    <a:p>
                      <a:pPr algn="l" fontAlgn="b"/>
                      <a:endParaRPr lang="pt-BR" sz="800" b="1" i="0" u="none" strike="noStrike">
                        <a:solidFill>
                          <a:srgbClr val="17171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 de Ofício (RO)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371238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Decisões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335351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11305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Indeferidos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343705"/>
                  </a:ext>
                </a:extLst>
              </a:tr>
              <a:tr h="4549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RECURSOS - 3ª INSTÂNCIA</a:t>
                      </a:r>
                    </a:p>
                  </a:txBody>
                  <a:tcPr marL="87201" marR="7267" marT="7267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Solicitações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309073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1" i="0" u="none" strike="noStrike">
                          <a:solidFill>
                            <a:srgbClr val="171717"/>
                          </a:solidFill>
                          <a:effectLst/>
                          <a:latin typeface="Arial" panose="020B0604020202020204" pitchFamily="34" charset="0"/>
                        </a:rPr>
                        <a:t>Decisões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0105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061003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↳ Indeferidos</a:t>
                      </a:r>
                    </a:p>
                  </a:txBody>
                  <a:tcPr marL="87201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65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91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CDC77ED-2989-AC74-EFB2-13878F211EC0}"/>
              </a:ext>
            </a:extLst>
          </p:cNvPr>
          <p:cNvSpPr/>
          <p:nvPr/>
        </p:nvSpPr>
        <p:spPr>
          <a:xfrm>
            <a:off x="700088" y="3181287"/>
            <a:ext cx="5860429" cy="2670500"/>
          </a:xfrm>
          <a:prstGeom prst="roundRect">
            <a:avLst>
              <a:gd name="adj" fmla="val 41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1" dirty="0"/>
              <a:t>v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6118" y="383434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b="1" dirty="0">
                <a:latin typeface="Montserrat ExtraBold"/>
              </a:rPr>
              <a:t>Pedidos Indeferidos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56118" y="813353"/>
            <a:ext cx="11479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Os pedidos indeferidos na fase inicial são aqueles recusados pelos órgãos e justificados com base legal ao(à) requerente. 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58,1%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dos pedidos analisados foram classificados como fora do escopo do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e-SIC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, pois tratavam de demandas que não se enquadram como pedidos de acesso à informação. Esse percentual inclui solicitações de serviços públicos, denúncias, reclamações, elogios e consultas a processos administrativos. Além disso, também abrange pedidos que não são de competência da Prefeitura de São Paulo.</a:t>
            </a:r>
          </a:p>
        </p:txBody>
      </p:sp>
      <p:sp>
        <p:nvSpPr>
          <p:cNvPr id="6" name="Retângulo: Cantos Arredondados 14">
            <a:extLst>
              <a:ext uri="{FF2B5EF4-FFF2-40B4-BE49-F238E27FC236}">
                <a16:creationId xmlns:a16="http://schemas.microsoft.com/office/drawing/2014/main" id="{0BF6B55A-575E-B363-32C8-EA40EB54E6A2}"/>
              </a:ext>
            </a:extLst>
          </p:cNvPr>
          <p:cNvSpPr/>
          <p:nvPr/>
        </p:nvSpPr>
        <p:spPr>
          <a:xfrm>
            <a:off x="1221807" y="2195630"/>
            <a:ext cx="1774494" cy="62945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58,1</a:t>
            </a:r>
            <a:r>
              <a:rPr lang="pt-BR" sz="1801" b="1" dirty="0" smtClean="0">
                <a:solidFill>
                  <a:schemeClr val="tx1"/>
                </a:solidFill>
              </a:rPr>
              <a:t>%</a:t>
            </a:r>
            <a:endParaRPr lang="pt-BR" sz="1801" b="1" dirty="0">
              <a:solidFill>
                <a:schemeClr val="tx1"/>
              </a:solidFill>
            </a:endParaRPr>
          </a:p>
          <a:p>
            <a:pPr algn="ctr"/>
            <a:r>
              <a:rPr lang="pt-BR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 do Escopo</a:t>
            </a:r>
          </a:p>
        </p:txBody>
      </p:sp>
      <p:sp>
        <p:nvSpPr>
          <p:cNvPr id="7" name="Retângulo: Cantos Arredondados 14">
            <a:extLst>
              <a:ext uri="{FF2B5EF4-FFF2-40B4-BE49-F238E27FC236}">
                <a16:creationId xmlns:a16="http://schemas.microsoft.com/office/drawing/2014/main" id="{41D01C99-68E5-0478-90F4-7DA999B8C4A6}"/>
              </a:ext>
            </a:extLst>
          </p:cNvPr>
          <p:cNvSpPr/>
          <p:nvPr/>
        </p:nvSpPr>
        <p:spPr>
          <a:xfrm>
            <a:off x="4907355" y="2195630"/>
            <a:ext cx="1774494" cy="62945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11,3</a:t>
            </a:r>
            <a:r>
              <a:rPr lang="pt-BR" sz="1801" b="1" dirty="0" smtClean="0">
                <a:solidFill>
                  <a:schemeClr val="tx1"/>
                </a:solidFill>
              </a:rPr>
              <a:t>%</a:t>
            </a:r>
            <a:endParaRPr lang="pt-BR" sz="1801" b="1" dirty="0">
              <a:solidFill>
                <a:schemeClr val="tx1"/>
              </a:solidFill>
            </a:endParaRPr>
          </a:p>
          <a:p>
            <a:pPr algn="ctr"/>
            <a:r>
              <a:rPr lang="pt-B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Ausência de elementos fundamentais</a:t>
            </a:r>
            <a:endParaRPr lang="pt-BR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: Cantos Arredondados 15">
            <a:extLst>
              <a:ext uri="{FF2B5EF4-FFF2-40B4-BE49-F238E27FC236}">
                <a16:creationId xmlns:a16="http://schemas.microsoft.com/office/drawing/2014/main" id="{CBEA74FD-348E-80EF-91ED-C81B583569DD}"/>
              </a:ext>
            </a:extLst>
          </p:cNvPr>
          <p:cNvSpPr/>
          <p:nvPr/>
        </p:nvSpPr>
        <p:spPr>
          <a:xfrm>
            <a:off x="8592903" y="2195630"/>
            <a:ext cx="1833047" cy="629457"/>
          </a:xfrm>
          <a:prstGeom prst="roundRect">
            <a:avLst>
              <a:gd name="adj" fmla="val 102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1" b="1" dirty="0" smtClean="0">
                <a:solidFill>
                  <a:schemeClr val="tx1"/>
                </a:solidFill>
                <a:latin typeface="Montserrat" panose="00000500000000000000" pitchFamily="2" charset="0"/>
              </a:rPr>
              <a:t>8,9</a:t>
            </a:r>
            <a:r>
              <a:rPr lang="pt-BR" sz="1801" b="1" dirty="0" smtClean="0">
                <a:solidFill>
                  <a:schemeClr val="tx1"/>
                </a:solidFill>
              </a:rPr>
              <a:t>%</a:t>
            </a:r>
          </a:p>
          <a:p>
            <a:pPr algn="ctr"/>
            <a:r>
              <a:rPr lang="pt-BR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  <a:endParaRPr lang="pt-BR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Arredondado 57">
            <a:extLst>
              <a:ext uri="{FF2B5EF4-FFF2-40B4-BE49-F238E27FC236}">
                <a16:creationId xmlns:a16="http://schemas.microsoft.com/office/drawing/2014/main" id="{5618BA40-93C1-4BBF-C00F-CF169433796E}"/>
              </a:ext>
            </a:extLst>
          </p:cNvPr>
          <p:cNvSpPr/>
          <p:nvPr/>
        </p:nvSpPr>
        <p:spPr>
          <a:xfrm>
            <a:off x="828265" y="3015573"/>
            <a:ext cx="3275527" cy="284584"/>
          </a:xfrm>
          <a:prstGeom prst="roundRect">
            <a:avLst/>
          </a:prstGeom>
          <a:solidFill>
            <a:srgbClr val="46BDC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800" dirty="0">
              <a:solidFill>
                <a:schemeClr val="bg1"/>
              </a:solidFill>
            </a:endParaRP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>
                <a:solidFill>
                  <a:schemeClr val="bg1"/>
                </a:solidFill>
                <a:latin typeface="Montserrat ExtraBold" panose="00000900000000000000" pitchFamily="2" charset="0"/>
              </a:rPr>
              <a:t>Pedidos Indeferidos </a:t>
            </a:r>
            <a:r>
              <a:rPr lang="pt-BR" sz="1200" dirty="0" smtClean="0">
                <a:solidFill>
                  <a:schemeClr val="bg1"/>
                </a:solidFill>
                <a:latin typeface="Montserrat ExtraBold" panose="00000900000000000000" pitchFamily="2" charset="0"/>
              </a:rPr>
              <a:t>(Dezembro de </a:t>
            </a:r>
            <a:r>
              <a:rPr lang="pt-BR" sz="1200" dirty="0">
                <a:solidFill>
                  <a:schemeClr val="bg1"/>
                </a:solidFill>
                <a:latin typeface="Montserrat ExtraBold" panose="00000900000000000000" pitchFamily="2" charset="0"/>
              </a:rPr>
              <a:t>2025)</a:t>
            </a:r>
          </a:p>
          <a:p>
            <a:pPr algn="ctr">
              <a:defRPr sz="1800" b="1" i="0" u="none" strike="noStrike" kern="1200" baseline="0">
                <a:solidFill>
                  <a:srgbClr val="08547E"/>
                </a:solidFill>
                <a:latin typeface="+mn-lt"/>
                <a:ea typeface="+mn-ea"/>
                <a:cs typeface="+mn-cs"/>
              </a:defRPr>
            </a:pPr>
            <a:endParaRPr lang="pt-BR" sz="12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E15713-73C0-9D4C-CC0F-FC20618F1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435" y="2282094"/>
            <a:ext cx="315006" cy="2770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4819CCC-3763-AAD5-83DD-6339665D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135" y="2281824"/>
            <a:ext cx="232151" cy="204146"/>
          </a:xfrm>
          <a:prstGeom prst="rect">
            <a:avLst/>
          </a:prstGeom>
        </p:spPr>
      </p:pic>
      <p:sp>
        <p:nvSpPr>
          <p:cNvPr id="5" name="Google Shape;1013;p47">
            <a:extLst>
              <a:ext uri="{FF2B5EF4-FFF2-40B4-BE49-F238E27FC236}">
                <a16:creationId xmlns:a16="http://schemas.microsoft.com/office/drawing/2014/main" id="{CF203EA1-22FA-53D5-721E-DBA88F7A622A}"/>
              </a:ext>
            </a:extLst>
          </p:cNvPr>
          <p:cNvSpPr/>
          <p:nvPr/>
        </p:nvSpPr>
        <p:spPr>
          <a:xfrm>
            <a:off x="8779160" y="2209530"/>
            <a:ext cx="318807" cy="248943"/>
          </a:xfrm>
          <a:custGeom>
            <a:avLst/>
            <a:gdLst/>
            <a:ahLst/>
            <a:cxnLst/>
            <a:rect l="l" t="t" r="r" b="b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401"/>
          </a:p>
        </p:txBody>
      </p: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FC3DDC11-B7D9-0B9F-620E-B2AB2E23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903" y="6234670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7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495580"/>
              </p:ext>
            </p:extLst>
          </p:nvPr>
        </p:nvGraphicFramePr>
        <p:xfrm>
          <a:off x="6882461" y="3240086"/>
          <a:ext cx="4804755" cy="2595543"/>
        </p:xfrm>
        <a:graphic>
          <a:graphicData uri="http://schemas.openxmlformats.org/drawingml/2006/table">
            <a:tbl>
              <a:tblPr/>
              <a:tblGrid>
                <a:gridCol w="2563403">
                  <a:extLst>
                    <a:ext uri="{9D8B030D-6E8A-4147-A177-3AD203B41FA5}">
                      <a16:colId xmlns:a16="http://schemas.microsoft.com/office/drawing/2014/main" val="1652548045"/>
                    </a:ext>
                  </a:extLst>
                </a:gridCol>
                <a:gridCol w="1005193">
                  <a:extLst>
                    <a:ext uri="{9D8B030D-6E8A-4147-A177-3AD203B41FA5}">
                      <a16:colId xmlns:a16="http://schemas.microsoft.com/office/drawing/2014/main" val="3317125961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2314762125"/>
                    </a:ext>
                  </a:extLst>
                </a:gridCol>
              </a:tblGrid>
              <a:tr h="36684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Pedidos Indeferidos </a:t>
                      </a:r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DEZ/2025</a:t>
                      </a: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Quantidade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do Total de Pedidos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827091"/>
                  </a:ext>
                </a:extLst>
              </a:tr>
              <a:tr h="30725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Fora do escopo do e-SIC (art. 5º, Decreto 53.623/2012)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880108"/>
                  </a:ext>
                </a:extLst>
              </a:tr>
              <a:tr h="30725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Ausência de elementos fundamentais (Art. 15, Decreto 53.623/2012)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508576"/>
                  </a:ext>
                </a:extLst>
              </a:tr>
              <a:tr h="16244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013046"/>
                  </a:ext>
                </a:extLst>
              </a:tr>
              <a:tr h="30725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Fora de competência da PMSP (art. 8º do Decreto 53.623/2012)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05848"/>
                  </a:ext>
                </a:extLst>
              </a:tr>
              <a:tr h="45622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Demanda de trabalho adicional (inciso III do Art. 16 do Decreto 53.623/2012)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13491"/>
                  </a:ext>
                </a:extLst>
              </a:tr>
              <a:tr h="45622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Informação disponibilizada nas páginas oficiais da PMSP  (Arts. 16 e 20 do Decreto 53.623/2012)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707759"/>
                  </a:ext>
                </a:extLst>
              </a:tr>
              <a:tr h="15828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52856"/>
                  </a:ext>
                </a:extLst>
              </a:tr>
            </a:tbl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2743DFBC-2373-26AD-72B4-8BD718029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484475"/>
              </p:ext>
            </p:extLst>
          </p:nvPr>
        </p:nvGraphicFramePr>
        <p:xfrm>
          <a:off x="700088" y="3306327"/>
          <a:ext cx="5860429" cy="254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5916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96035" y="190677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Quantidade de Pedidos por Órgãos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sp>
        <p:nvSpPr>
          <p:cNvPr id="10" name="Retângulo: Cantos Arredondados 37">
            <a:extLst>
              <a:ext uri="{FF2B5EF4-FFF2-40B4-BE49-F238E27FC236}">
                <a16:creationId xmlns:a16="http://schemas.microsoft.com/office/drawing/2014/main" id="{F70B3C8D-2802-FA51-8C0B-668CC9B42C74}"/>
              </a:ext>
            </a:extLst>
          </p:cNvPr>
          <p:cNvSpPr/>
          <p:nvPr/>
        </p:nvSpPr>
        <p:spPr>
          <a:xfrm>
            <a:off x="10522892" y="2638957"/>
            <a:ext cx="1152229" cy="1580085"/>
          </a:xfrm>
          <a:prstGeom prst="roundRect">
            <a:avLst>
              <a:gd name="adj" fmla="val 4149"/>
            </a:avLst>
          </a:prstGeom>
          <a:solidFill>
            <a:srgbClr val="D2F0F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1" dirty="0">
                <a:solidFill>
                  <a:schemeClr val="tx1"/>
                </a:solidFill>
                <a:latin typeface="Montserrat" panose="00000500000000000000" pitchFamily="2" charset="0"/>
              </a:rPr>
              <a:t>A tabela a mostra o total de manifestações por órgão e sua participação percentual no período analisado.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4945FF-F39A-C6C7-F348-907BC290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042" y="2129371"/>
            <a:ext cx="509586" cy="509586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BD52B8-4862-34DE-E096-E0A93B89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971" y="6223322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8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615464"/>
              </p:ext>
            </p:extLst>
          </p:nvPr>
        </p:nvGraphicFramePr>
        <p:xfrm>
          <a:off x="696035" y="586336"/>
          <a:ext cx="10423910" cy="5620556"/>
        </p:xfrm>
        <a:graphic>
          <a:graphicData uri="http://schemas.openxmlformats.org/drawingml/2006/table">
            <a:tbl>
              <a:tblPr/>
              <a:tblGrid>
                <a:gridCol w="1782382">
                  <a:extLst>
                    <a:ext uri="{9D8B030D-6E8A-4147-A177-3AD203B41FA5}">
                      <a16:colId xmlns:a16="http://schemas.microsoft.com/office/drawing/2014/main" val="1862373610"/>
                    </a:ext>
                  </a:extLst>
                </a:gridCol>
                <a:gridCol w="5624643">
                  <a:extLst>
                    <a:ext uri="{9D8B030D-6E8A-4147-A177-3AD203B41FA5}">
                      <a16:colId xmlns:a16="http://schemas.microsoft.com/office/drawing/2014/main" val="3688459079"/>
                    </a:ext>
                  </a:extLst>
                </a:gridCol>
                <a:gridCol w="1095755">
                  <a:extLst>
                    <a:ext uri="{9D8B030D-6E8A-4147-A177-3AD203B41FA5}">
                      <a16:colId xmlns:a16="http://schemas.microsoft.com/office/drawing/2014/main" val="348073754"/>
                    </a:ext>
                  </a:extLst>
                </a:gridCol>
                <a:gridCol w="1921130">
                  <a:extLst>
                    <a:ext uri="{9D8B030D-6E8A-4147-A177-3AD203B41FA5}">
                      <a16:colId xmlns:a16="http://schemas.microsoft.com/office/drawing/2014/main" val="415656945"/>
                    </a:ext>
                  </a:extLst>
                </a:gridCol>
              </a:tblGrid>
              <a:tr h="124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Ordem Numérica</a:t>
                      </a:r>
                    </a:p>
                  </a:txBody>
                  <a:tcPr marL="6885" marR="6885" marT="6885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Lista de Órgãos </a:t>
                      </a:r>
                      <a:r>
                        <a:rPr lang="pt-B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Dezembro </a:t>
                      </a:r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de 2025</a:t>
                      </a:r>
                    </a:p>
                  </a:txBody>
                  <a:tcPr marL="6885" marR="6885" marT="68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Quantidade</a:t>
                      </a:r>
                    </a:p>
                  </a:txBody>
                  <a:tcPr marL="6885" marR="6885" marT="68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Montserrat" panose="00000500000000000000"/>
                        </a:rPr>
                        <a:t>% do Total de Pedidos</a:t>
                      </a:r>
                    </a:p>
                  </a:txBody>
                  <a:tcPr marL="6885" marR="6885" marT="6885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05284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CET - Companhia de Engenharia de Tráfego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8,2%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579510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SMC - Secretaria Municipal de Cultura  e Economia Criativa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81811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SMS - Secretaria Municipal da Saúde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902344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SPTrans - São Paulo Transporte S/A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70682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SMUL - Secretaria Municipal de Urbanismo e Licenciamento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966405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SF - Secretaria Municipal da Fazenda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211845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SMTUR - Secretaria Municipal de Turismo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8286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SME - Secretaria Municipal de Educação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963218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SIURB - Secretaria Municipal de Infraestrutura Urbana e Obras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652186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SMSUB - Secretaria Municipal das Subprefeituras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47101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SEHAB - Secretaria Municipal de Habitação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200038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PGM - Procuradoria Geral do Município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117628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SMSU - Secretaria Municipal de Segurança Urbana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10612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SGM - Secretaria de Governo Municipal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291892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SVMA - Secretaria Municipal do Verde e do Meio Ambiente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819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SPTURIS - São Paulo Turismo S/A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995842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CGM - Controladoria Geral do Município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934028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SMDET - Secretaria Municipal de Desenvolvimento Econômico e Trabalho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010297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SEGES - Secretaria Municipal de Gestão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30843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Vila Mariana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76397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 Regula - Agência Reguladora de Serviços Públicos do Município de São Paulo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113874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COHAB - Companhia Metropolitana de Habitação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31709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Mooca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9406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SMADS - Secretaria Municipal de Assistência e Desenvolvimento Social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148251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SMDHC - Secretaria Municipal de Direitos Humanos e Cidadania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274081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527578"/>
                  </a:ext>
                </a:extLst>
              </a:tr>
              <a:tr h="1764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SECOM - Secretaria Especial de Comunicação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022005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São Mateus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19915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Pinheiros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45120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SMT - Secretaria Municipal de Mobilidade Urbana e Transporte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614541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Casa Civil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249143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 CINE - Empresa de Cinema e Audiovisual de São Paulo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900541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Aricanduva/Formosa/Carrão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934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SMIT - Secretaria Municipal de Inovação e Tecnologia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25077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Freguesia / Brasilândia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65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83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C9B89-05CA-5E0B-CBD8-51B1AB5D9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D32275F-1201-614E-52D0-BFCEC0B1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5" y="112713"/>
            <a:ext cx="10515600" cy="492125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Montserrat ExtraBold"/>
              </a:rPr>
              <a:t>Quantidade de Pedidos por Órgãos</a:t>
            </a:r>
            <a:endParaRPr lang="pt-BR" sz="2200" b="1" dirty="0">
              <a:solidFill>
                <a:srgbClr val="1C1E1D"/>
              </a:solidFill>
              <a:latin typeface="Montserrat ExtraBold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392938-50F9-2B63-B7F8-93A31CD2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042" y="2129371"/>
            <a:ext cx="509586" cy="509586"/>
          </a:xfrm>
          <a:prstGeom prst="rect">
            <a:avLst/>
          </a:prstGeom>
        </p:spPr>
      </p:pic>
      <p:sp>
        <p:nvSpPr>
          <p:cNvPr id="5" name="Retângulo: Cantos Arredondados 37">
            <a:extLst>
              <a:ext uri="{FF2B5EF4-FFF2-40B4-BE49-F238E27FC236}">
                <a16:creationId xmlns:a16="http://schemas.microsoft.com/office/drawing/2014/main" id="{F0DEF1D8-F11E-0BA7-9A04-9B73F484A05E}"/>
              </a:ext>
            </a:extLst>
          </p:cNvPr>
          <p:cNvSpPr/>
          <p:nvPr/>
        </p:nvSpPr>
        <p:spPr>
          <a:xfrm>
            <a:off x="10722835" y="2681859"/>
            <a:ext cx="1271013" cy="2033517"/>
          </a:xfrm>
          <a:prstGeom prst="roundRect">
            <a:avLst>
              <a:gd name="adj" fmla="val 4149"/>
            </a:avLst>
          </a:prstGeom>
          <a:solidFill>
            <a:srgbClr val="D2F0F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01" dirty="0">
                <a:solidFill>
                  <a:schemeClr val="tx1"/>
                </a:solidFill>
                <a:latin typeface="Montserrat" panose="00000500000000000000" pitchFamily="2" charset="0"/>
              </a:rPr>
              <a:t>A numeração é utilizada para organização e não representa um ranking, pois diferentes órgãos podem ter recebido o mesmo número de pedidos.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C6BEE-7A31-F90B-116D-5CABB1C1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811" y="6224049"/>
            <a:ext cx="2743200" cy="365125"/>
          </a:xfrm>
        </p:spPr>
        <p:txBody>
          <a:bodyPr/>
          <a:lstStyle/>
          <a:p>
            <a:fld id="{38F8C1DB-7E3E-4B71-8594-9B48E973CB01}" type="slidenum">
              <a:rPr lang="pt-BR" sz="900" b="1" smtClean="0">
                <a:solidFill>
                  <a:schemeClr val="tx1"/>
                </a:solidFill>
                <a:latin typeface="Montserrat" panose="00000500000000000000" pitchFamily="2" charset="0"/>
              </a:rPr>
              <a:t>9</a:t>
            </a:fld>
            <a:endParaRPr lang="pt-BR" sz="9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849756"/>
              </p:ext>
            </p:extLst>
          </p:nvPr>
        </p:nvGraphicFramePr>
        <p:xfrm>
          <a:off x="496706" y="604826"/>
          <a:ext cx="10052754" cy="5619222"/>
        </p:xfrm>
        <a:graphic>
          <a:graphicData uri="http://schemas.openxmlformats.org/drawingml/2006/table">
            <a:tbl>
              <a:tblPr/>
              <a:tblGrid>
                <a:gridCol w="1718919">
                  <a:extLst>
                    <a:ext uri="{9D8B030D-6E8A-4147-A177-3AD203B41FA5}">
                      <a16:colId xmlns:a16="http://schemas.microsoft.com/office/drawing/2014/main" val="1620520386"/>
                    </a:ext>
                  </a:extLst>
                </a:gridCol>
                <a:gridCol w="5424371">
                  <a:extLst>
                    <a:ext uri="{9D8B030D-6E8A-4147-A177-3AD203B41FA5}">
                      <a16:colId xmlns:a16="http://schemas.microsoft.com/office/drawing/2014/main" val="3127333817"/>
                    </a:ext>
                  </a:extLst>
                </a:gridCol>
                <a:gridCol w="1056738">
                  <a:extLst>
                    <a:ext uri="{9D8B030D-6E8A-4147-A177-3AD203B41FA5}">
                      <a16:colId xmlns:a16="http://schemas.microsoft.com/office/drawing/2014/main" val="983882550"/>
                    </a:ext>
                  </a:extLst>
                </a:gridCol>
                <a:gridCol w="1852726">
                  <a:extLst>
                    <a:ext uri="{9D8B030D-6E8A-4147-A177-3AD203B41FA5}">
                      <a16:colId xmlns:a16="http://schemas.microsoft.com/office/drawing/2014/main" val="2106640304"/>
                    </a:ext>
                  </a:extLst>
                </a:gridCol>
              </a:tblGrid>
              <a:tr h="1511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Ordem Numérica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Lista de Órgãos </a:t>
                      </a:r>
                      <a:r>
                        <a:rPr lang="pt-B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Dezembro </a:t>
                      </a:r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 2025</a:t>
                      </a:r>
                    </a:p>
                  </a:txBody>
                  <a:tcPr marL="8210" marR="8210" marT="82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Quantidade</a:t>
                      </a:r>
                    </a:p>
                  </a:txBody>
                  <a:tcPr marL="8210" marR="8210" marT="82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do Total de Pedidos</a:t>
                      </a:r>
                    </a:p>
                  </a:txBody>
                  <a:tcPr marL="8210" marR="8210" marT="8210" marB="0" anchor="ctr">
                    <a:lnL>
                      <a:noFill/>
                    </a:lnL>
                    <a:lnR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BD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6778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 URBANISMO - São Paulo Urbanismo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925641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IPREM - Instituto de Previdência Municipal de São Paulo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961403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Ipiranga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776046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Vila Prudente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4955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Itaim Paulista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80678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HSPM - Hospital do Servidor Público Municipal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049658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Jaçanã/Tremembé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068766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Capela do Socorro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886510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Penha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53129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SEPLAN - Secretaria Municipal de Planejametno e Eficiência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885699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Parelheiros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054413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 OBRAS - São Paulo Obras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456945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Campo Limpo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12647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Sapopemba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64791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 NEGÓCIOS - São Paulo Negócios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888182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SEME - Secretaria Municipal de Esportes e Lazer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34475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Santo Amaro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8616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Perus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62038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Jabaquara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54982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ADE SAMPA - Agência São Paulo de Desenvolvimento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970795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SMJ - Secretaria Municipal de Justiça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012056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M’ Boi Mirim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555663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Vila Maria/Vila Guilherme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616573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Itaquera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99203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SPDA - Companhia São Paulo de Desenvolvimento e Mobilização de Ativos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15438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Casa Verde/Cachoeirinha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102962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Cidade Tiradentes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77498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Pirituba/Jaraguá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52411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PRODAM - Empresa de Tecnologia da Informação e Comunicação do Munic.SP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4967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São Miguel Paulista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0121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SERI – Secretaria Executiva de Relações Institucionais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68252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Cidade Ademar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246656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SMPED - Secretaria Municipal da Pessoa com Deficiência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72998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Santana/Tucuruvi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880065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Lapa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171542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Ermelino Matarazzo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809464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Butantã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968512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Subprefeitura Guaianases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700988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FPETC - Fundação Paulistana de Educação, Tecnologia e Cultura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500697"/>
                  </a:ext>
                </a:extLst>
              </a:tr>
              <a:tr h="1367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SMRI - Secretaria Municipal de Relações Internacionais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/>
                        </a:rPr>
                        <a:t>0,2%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360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3519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2785</Words>
  <Application>Microsoft Office PowerPoint</Application>
  <PresentationFormat>Widescreen</PresentationFormat>
  <Paragraphs>838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Montserrat</vt:lpstr>
      <vt:lpstr>Montserrat ExtraBold</vt:lpstr>
      <vt:lpstr>Montserrat Medium</vt:lpstr>
      <vt:lpstr>Tema do Office</vt:lpstr>
      <vt:lpstr>Apresentação do PowerPoint</vt:lpstr>
      <vt:lpstr>Ficha Técnica</vt:lpstr>
      <vt:lpstr>Apresentação</vt:lpstr>
      <vt:lpstr>Dados estatísticos</vt:lpstr>
      <vt:lpstr>Quantidade Total de Pedidos</vt:lpstr>
      <vt:lpstr>Quantidade de Pedidos por Status </vt:lpstr>
      <vt:lpstr>Pedidos Indeferidos</vt:lpstr>
      <vt:lpstr>Quantidade de Pedidos por Órgãos</vt:lpstr>
      <vt:lpstr>Quantidade de Pedidos por Órgãos</vt:lpstr>
      <vt:lpstr>Quantidade de Pedidos por Órgãos</vt:lpstr>
      <vt:lpstr>Encaminhamentos</vt:lpstr>
      <vt:lpstr>Classificação</vt:lpstr>
      <vt:lpstr>Natureza dos Pedidos</vt:lpstr>
      <vt:lpstr>Temas dos Pedidos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Miquelin de Oliveira</dc:creator>
  <cp:lastModifiedBy>Sheila de Fatima Batista Malta</cp:lastModifiedBy>
  <cp:revision>248</cp:revision>
  <dcterms:created xsi:type="dcterms:W3CDTF">2025-06-03T18:41:21Z</dcterms:created>
  <dcterms:modified xsi:type="dcterms:W3CDTF">2026-01-19T13:21:53Z</dcterms:modified>
</cp:coreProperties>
</file>