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charts/chartEx1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ppt/theme/themeOverride4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5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6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7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9" r:id="rId3"/>
    <p:sldId id="258" r:id="rId4"/>
    <p:sldId id="261" r:id="rId5"/>
    <p:sldId id="262" r:id="rId6"/>
    <p:sldId id="263" r:id="rId7"/>
    <p:sldId id="266" r:id="rId8"/>
    <p:sldId id="267" r:id="rId9"/>
    <p:sldId id="273" r:id="rId10"/>
    <p:sldId id="269" r:id="rId11"/>
    <p:sldId id="270" r:id="rId12"/>
    <p:sldId id="274" r:id="rId13"/>
    <p:sldId id="275" r:id="rId14"/>
    <p:sldId id="276" r:id="rId15"/>
    <p:sldId id="260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1E1D"/>
    <a:srgbClr val="1ED2C1"/>
    <a:srgbClr val="13DDDD"/>
    <a:srgbClr val="46BDC6"/>
    <a:srgbClr val="0EDC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Planilha_do_Microsoft_Excel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Planilha_do_Microsoft_Excel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Planilha_do_Microsoft_Excel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Planilha_do_Microsoft_Excel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Planilha_do_Microsoft_Excel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Planilha_do_Microsoft_Excel6.xlsx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file:///d:\Users\d838568\Desktop\RELAT&#211;RIOS\TRANSPAR&#202;NCIA%20PASSIVA\DEZEMBRO\DadosTP_DEZ2025.xlsx" TargetMode="External"/><Relationship Id="rId4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Análise_Status_DEZ25!$D$50:$D$51</c:f>
              <c:numCache>
                <c:formatCode>mmm\-yy</c:formatCode>
                <c:ptCount val="2"/>
                <c:pt idx="0">
                  <c:v>45962</c:v>
                </c:pt>
                <c:pt idx="1">
                  <c:v>45992</c:v>
                </c:pt>
              </c:numCache>
            </c:numRef>
          </c:cat>
          <c:val>
            <c:numRef>
              <c:f>Análise_Status_DEZ25!$E$50:$E$51</c:f>
              <c:numCache>
                <c:formatCode>General</c:formatCode>
                <c:ptCount val="2"/>
                <c:pt idx="0">
                  <c:v>612</c:v>
                </c:pt>
                <c:pt idx="1">
                  <c:v>613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0C3-46C7-8075-7B5F20F341A1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97620392"/>
        <c:axId val="497627592"/>
      </c:lineChart>
      <c:catAx>
        <c:axId val="497620392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97627592"/>
        <c:crosses val="autoZero"/>
        <c:auto val="0"/>
        <c:lblAlgn val="ctr"/>
        <c:lblOffset val="100"/>
        <c:noMultiLvlLbl val="1"/>
      </c:catAx>
      <c:valAx>
        <c:axId val="4976275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97620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6"/>
      </a:solidFill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1"/>
          <c:order val="0"/>
          <c:spPr>
            <a:ln cmpd="sng">
              <a:headEnd w="lg" len="med"/>
            </a:ln>
          </c:spPr>
          <c:dPt>
            <c:idx val="1"/>
            <c:bubble3D val="0"/>
            <c:spPr>
              <a:ln cmpd="sng">
                <a:solidFill>
                  <a:schemeClr val="accent6"/>
                </a:solidFill>
                <a:headEnd w="lg" len="med"/>
              </a:ln>
            </c:spPr>
            <c:extLst>
              <c:ext xmlns:c16="http://schemas.microsoft.com/office/drawing/2014/chart" uri="{C3380CC4-5D6E-409C-BE32-E72D297353CC}">
                <c16:uniqueId val="{00000001-7110-4B0C-B8C6-B51485A7184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>
                    <a:solidFill>
                      <a:sysClr val="windowText" lastClr="000000"/>
                    </a:solidFill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Análise_Status_DEZ25!$D$55:$D$56</c:f>
              <c:numCache>
                <c:formatCode>mmm\-yy</c:formatCode>
                <c:ptCount val="2"/>
                <c:pt idx="0">
                  <c:v>45627</c:v>
                </c:pt>
                <c:pt idx="1">
                  <c:v>45992</c:v>
                </c:pt>
              </c:numCache>
            </c:numRef>
          </c:cat>
          <c:val>
            <c:numRef>
              <c:f>Análise_Status_DEZ25!$E$55:$E$56</c:f>
              <c:numCache>
                <c:formatCode>General</c:formatCode>
                <c:ptCount val="2"/>
                <c:pt idx="0">
                  <c:v>357</c:v>
                </c:pt>
                <c:pt idx="1">
                  <c:v>612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110-4B0C-B8C6-B51485A7184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97620392"/>
        <c:axId val="497627592"/>
      </c:lineChart>
      <c:catAx>
        <c:axId val="497620392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97627592"/>
        <c:crosses val="autoZero"/>
        <c:auto val="0"/>
        <c:lblAlgn val="ctr"/>
        <c:lblOffset val="100"/>
        <c:noMultiLvlLbl val="1"/>
      </c:catAx>
      <c:valAx>
        <c:axId val="4976275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97620392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6"/>
      </a:solidFill>
      <a:round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Análise_Status_DEZ25!$D$28:$D$34</c:f>
              <c:strCache>
                <c:ptCount val="6"/>
                <c:pt idx="0">
                  <c:v>Fora do escopo do e-SIC (art. 5º, Decreto 53.623/2012)</c:v>
                </c:pt>
                <c:pt idx="1">
                  <c:v>Ausência de elementos fundamentais (Art. 15, Decreto 53.623/2012)</c:v>
                </c:pt>
                <c:pt idx="2">
                  <c:v>Outros</c:v>
                </c:pt>
                <c:pt idx="3">
                  <c:v>Fora de competência da PMSP (art. 8º do Decreto 53.623/2012)</c:v>
                </c:pt>
                <c:pt idx="4">
                  <c:v>Demanda de trabalho adicional (inciso III do Art. 16 do Decreto 53.623/2012)</c:v>
                </c:pt>
                <c:pt idx="5">
                  <c:v>Informação disponibilizada nas páginas oficiais da PMSP  (Arts. 16 e 20 do Decreto 53.623/2012)</c:v>
                </c:pt>
              </c:strCache>
            </c:strRef>
          </c:cat>
          <c:val>
            <c:numRef>
              <c:f>Análise_Status_DEZ25!$E$28:$E$34</c:f>
              <c:numCache>
                <c:formatCode>General</c:formatCode>
                <c:ptCount val="6"/>
                <c:pt idx="0">
                  <c:v>72</c:v>
                </c:pt>
                <c:pt idx="1">
                  <c:v>14</c:v>
                </c:pt>
                <c:pt idx="2">
                  <c:v>11</c:v>
                </c:pt>
                <c:pt idx="3">
                  <c:v>11</c:v>
                </c:pt>
                <c:pt idx="4">
                  <c:v>10</c:v>
                </c:pt>
                <c:pt idx="5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53-4340-9763-A1C63CDF202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40"/>
        <c:axId val="409354832"/>
        <c:axId val="409350152"/>
      </c:barChart>
      <c:catAx>
        <c:axId val="4093548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09350152"/>
        <c:crosses val="autoZero"/>
        <c:auto val="1"/>
        <c:lblAlgn val="ctr"/>
        <c:lblOffset val="100"/>
        <c:noMultiLvlLbl val="0"/>
      </c:catAx>
      <c:valAx>
        <c:axId val="409350152"/>
        <c:scaling>
          <c:logBase val="10"/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409354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Análise_Status_DEZ25!$D$2</c:f>
              <c:strCache>
                <c:ptCount val="1"/>
                <c:pt idx="0">
                  <c:v>Encaminhamento Deferido</c:v>
                </c:pt>
              </c:strCache>
            </c:strRef>
          </c:tx>
          <c:spPr>
            <a:solidFill>
              <a:schemeClr val="accent6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Análise_Status_DEZ25!$E$2</c:f>
              <c:numCache>
                <c:formatCode>General</c:formatCode>
                <c:ptCount val="1"/>
                <c:pt idx="0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40-4E46-A072-E1EBE383822F}"/>
            </c:ext>
          </c:extLst>
        </c:ser>
        <c:ser>
          <c:idx val="1"/>
          <c:order val="1"/>
          <c:tx>
            <c:strRef>
              <c:f>Análise_Status_DEZ25!$D$3</c:f>
              <c:strCache>
                <c:ptCount val="1"/>
                <c:pt idx="0">
                  <c:v>Encaminhamento Indeferido</c:v>
                </c:pt>
              </c:strCache>
            </c:strRef>
          </c:tx>
          <c:spPr>
            <a:solidFill>
              <a:schemeClr val="accent6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20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540-4E46-A072-E1EBE38382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Análise_Status_DEZ25!$E$3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40-4E46-A072-E1EBE383822F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-25"/>
        <c:axId val="559037384"/>
        <c:axId val="559042064"/>
      </c:barChart>
      <c:catAx>
        <c:axId val="559037384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559042064"/>
        <c:crosses val="autoZero"/>
        <c:auto val="1"/>
        <c:lblAlgn val="ctr"/>
        <c:lblOffset val="100"/>
        <c:noMultiLvlLbl val="0"/>
      </c:catAx>
      <c:valAx>
        <c:axId val="559042064"/>
        <c:scaling>
          <c:orientation val="minMax"/>
          <c:max val="130"/>
          <c:min val="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59037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1EB-415B-B2A7-EB09E9F91F8F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1EB-415B-B2A7-EB09E9F91F8F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1EB-415B-B2A7-EB09E9F91F8F}"/>
              </c:ext>
            </c:extLst>
          </c:dPt>
          <c:dLbls>
            <c:dLbl>
              <c:idx val="1"/>
              <c:layout>
                <c:manualLayout>
                  <c:x val="-8.8888888888888892E-2"/>
                  <c:y val="1.851851851851850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1EB-415B-B2A7-EB09E9F91F8F}"/>
                </c:ext>
              </c:extLst>
            </c:dLbl>
            <c:dLbl>
              <c:idx val="2"/>
              <c:layout>
                <c:manualLayout>
                  <c:x val="0.1"/>
                  <c:y val="0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1EB-415B-B2A7-EB09E9F91F8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Análise_Classificação_DEZ25!$D$24:$D$26</c:f>
              <c:strCache>
                <c:ptCount val="3"/>
                <c:pt idx="0">
                  <c:v>Comum</c:v>
                </c:pt>
                <c:pt idx="1">
                  <c:v>Complexo</c:v>
                </c:pt>
                <c:pt idx="2">
                  <c:v>Fora do Escopo</c:v>
                </c:pt>
              </c:strCache>
            </c:strRef>
          </c:cat>
          <c:val>
            <c:numRef>
              <c:f>Análise_Classificação_DEZ25!$E$24:$E$26</c:f>
              <c:numCache>
                <c:formatCode>General</c:formatCode>
                <c:ptCount val="3"/>
                <c:pt idx="0">
                  <c:v>569</c:v>
                </c:pt>
                <c:pt idx="1">
                  <c:v>32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1EB-415B-B2A7-EB09E9F91F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6CF-4F35-A6CE-C6D44A820DC8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6CF-4F35-A6CE-C6D44A820DC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Análise_Classificação_DEZ25!$D$31:$D$32</c:f>
              <c:strCache>
                <c:ptCount val="2"/>
                <c:pt idx="0">
                  <c:v>Pública</c:v>
                </c:pt>
                <c:pt idx="1">
                  <c:v>Pessoal</c:v>
                </c:pt>
              </c:strCache>
            </c:strRef>
          </c:cat>
          <c:val>
            <c:numRef>
              <c:f>Análise_Classificação_DEZ25!$E$31:$E$32</c:f>
              <c:numCache>
                <c:formatCode>General</c:formatCode>
                <c:ptCount val="2"/>
                <c:pt idx="0">
                  <c:v>612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6CF-4F35-A6CE-C6D44A820D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Análise_Classificação_DEZ25!$D$4:$D$19</c:f>
              <c:strCache>
                <c:ptCount val="16"/>
                <c:pt idx="0">
                  <c:v>Administração</c:v>
                </c:pt>
                <c:pt idx="1">
                  <c:v>Urbanismo</c:v>
                </c:pt>
                <c:pt idx="2">
                  <c:v>Transportes</c:v>
                </c:pt>
                <c:pt idx="3">
                  <c:v>Economia e Finanças</c:v>
                </c:pt>
                <c:pt idx="4">
                  <c:v>Saúde</c:v>
                </c:pt>
                <c:pt idx="5">
                  <c:v>Planejamento e Gestão</c:v>
                </c:pt>
                <c:pt idx="6">
                  <c:v>Cultura</c:v>
                </c:pt>
                <c:pt idx="7">
                  <c:v>Habitação</c:v>
                </c:pt>
                <c:pt idx="8">
                  <c:v>Proteção Social</c:v>
                </c:pt>
                <c:pt idx="9">
                  <c:v>Educação</c:v>
                </c:pt>
                <c:pt idx="10">
                  <c:v>Trabalho</c:v>
                </c:pt>
                <c:pt idx="11">
                  <c:v>Fora de Escopo</c:v>
                </c:pt>
                <c:pt idx="12">
                  <c:v>Meio Ambiente</c:v>
                </c:pt>
                <c:pt idx="13">
                  <c:v>Comunicações</c:v>
                </c:pt>
                <c:pt idx="14">
                  <c:v>Segurança e Ordem Pública</c:v>
                </c:pt>
                <c:pt idx="15">
                  <c:v>Esporte e Lazer</c:v>
                </c:pt>
              </c:strCache>
            </c:strRef>
          </c:cat>
          <c:val>
            <c:numRef>
              <c:f>Análise_Classificação_DEZ25!$E$4:$E$19</c:f>
              <c:numCache>
                <c:formatCode>General</c:formatCode>
                <c:ptCount val="16"/>
                <c:pt idx="0">
                  <c:v>171</c:v>
                </c:pt>
                <c:pt idx="1">
                  <c:v>122</c:v>
                </c:pt>
                <c:pt idx="2">
                  <c:v>69</c:v>
                </c:pt>
                <c:pt idx="3">
                  <c:v>36</c:v>
                </c:pt>
                <c:pt idx="4">
                  <c:v>35</c:v>
                </c:pt>
                <c:pt idx="5">
                  <c:v>33</c:v>
                </c:pt>
                <c:pt idx="6">
                  <c:v>33</c:v>
                </c:pt>
                <c:pt idx="7">
                  <c:v>26</c:v>
                </c:pt>
                <c:pt idx="8">
                  <c:v>19</c:v>
                </c:pt>
                <c:pt idx="9">
                  <c:v>14</c:v>
                </c:pt>
                <c:pt idx="10">
                  <c:v>12</c:v>
                </c:pt>
                <c:pt idx="11">
                  <c:v>11</c:v>
                </c:pt>
                <c:pt idx="12">
                  <c:v>10</c:v>
                </c:pt>
                <c:pt idx="13">
                  <c:v>9</c:v>
                </c:pt>
                <c:pt idx="14">
                  <c:v>8</c:v>
                </c:pt>
                <c:pt idx="1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C7-4116-ACAD-5435DF37BA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85572175"/>
        <c:axId val="1285574255"/>
      </c:barChart>
      <c:catAx>
        <c:axId val="12855721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85574255"/>
        <c:crosses val="autoZero"/>
        <c:auto val="1"/>
        <c:lblAlgn val="ctr"/>
        <c:lblOffset val="100"/>
        <c:noMultiLvlLbl val="0"/>
      </c:catAx>
      <c:valAx>
        <c:axId val="12855742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855721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Análise_Órgãos_DEZ25!$K$38:$K$40</cx:f>
        <cx:lvl ptCount="3">
          <cx:pt idx="0">Secretaria</cx:pt>
          <cx:pt idx="1">Administração Indireta</cx:pt>
          <cx:pt idx="2">Subprefeitura</cx:pt>
        </cx:lvl>
      </cx:strDim>
      <cx:numDim type="size">
        <cx:f>Análise_Órgãos_DEZ25!$L$38:$L$40</cx:f>
        <cx:lvl ptCount="3" formatCode="Geral">
          <cx:pt idx="0">390</cx:pt>
          <cx:pt idx="1">136</cx:pt>
          <cx:pt idx="2">86</cx:pt>
        </cx:lvl>
      </cx:numDim>
    </cx:data>
  </cx:chartData>
  <cx:chart>
    <cx:plotArea>
      <cx:plotAreaRegion>
        <cx:series layoutId="treemap" uniqueId="{F2FF5573-54D5-425B-AEF8-FF026D0FD68C}">
          <cx:dataPt idx="0">
            <cx:spPr>
              <a:solidFill>
                <a:schemeClr val="accent6">
                  <a:lumMod val="75000"/>
                </a:schemeClr>
              </a:solidFill>
            </cx:spPr>
          </cx:dataPt>
          <cx:dataPt idx="1">
            <cx:spPr>
              <a:solidFill>
                <a:schemeClr val="accent6">
                  <a:lumMod val="60000"/>
                  <a:lumOff val="40000"/>
                </a:schemeClr>
              </a:solidFill>
            </cx:spPr>
          </cx:dataPt>
          <cx:dataPt idx="2">
            <cx:spPr>
              <a:solidFill>
                <a:schemeClr val="accent6">
                  <a:lumMod val="40000"/>
                  <a:lumOff val="60000"/>
                </a:schemeClr>
              </a:solidFill>
            </cx:spPr>
          </cx:dataPt>
          <cx:dataLabels>
            <cx:visibility seriesName="0" categoryName="1" value="1"/>
            <cx:separator>, </cx:separator>
          </cx:dataLabels>
          <cx:dataId val="0"/>
          <cx:layoutPr>
            <cx:parentLabelLayout val="overlapping"/>
          </cx:layoutPr>
        </cx:series>
      </cx:plotAreaRegion>
    </cx:plotArea>
  </cx:chart>
  <cx:clrMapOvr bg1="lt1" tx1="dk1" bg2="lt2" tx2="dk2" accent1="accent1" accent2="accent2" accent3="accent3" accent4="accent4" accent5="accent5" accent6="accent6" hlink="hlink" folHlink="folHlink"/>
</cx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416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bg1"/>
    </cs:fontRef>
    <cs:defRPr sz="1000" b="1" i="0" u="none" strike="noStrike" kern="1200" spc="0" baseline="0"/>
    <cs:bodyPr lIns="38100" tIns="19050" rIns="38100" bIns="19050">
      <a:spAutoFit/>
    </cs:bodyPr>
  </cs:dataLabel>
  <cs:dataLabelCallout>
    <cs:lnRef idx="0">
      <cs:styleClr val="auto"/>
    </cs:lnRef>
    <cs:fillRef idx="0"/>
    <cs:effectRef idx="0"/>
    <cs:fontRef idx="minor">
      <a:schemeClr val="tx1">
        <a:lumMod val="65000"/>
        <a:lumOff val="35000"/>
      </a:schemeClr>
    </cs:fontRef>
    <cs:spPr>
      <a:solidFill>
        <a:schemeClr val="lt1"/>
      </a:solidFill>
      <a:ln>
        <a:solidFill>
          <a:schemeClr val="phClr"/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defRPr sz="900"/>
  </cs:dataTable>
  <cs:downBar>
    <cs:lnRef idx="0"/>
    <cs:fillRef idx="0"/>
    <cs:effectRef idx="0"/>
    <cs:fontRef idx="minor">
      <a:schemeClr val="tx1"/>
    </cs:fontRef>
    <cs:spPr>
      <a:solidFill>
        <a:schemeClr val="dk1"/>
      </a:solidFill>
    </cs:spPr>
  </cs:downBar>
  <cs:dropLine>
    <cs:lnRef idx="0"/>
    <cs:fillRef idx="0"/>
    <cs:effectRef idx="0"/>
    <cs:fontRef idx="minor">
      <a:schemeClr val="tx1"/>
    </cs:fontRef>
  </cs:dropLine>
  <cs:errorBar>
    <cs:lnRef idx="0"/>
    <cs:fillRef idx="0"/>
    <cs:effectRef idx="0"/>
    <cs:fontRef idx="minor">
      <a:schemeClr val="tx1"/>
    </cs:fontRef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  <a:lumOff val="10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</cs:hiLoLine>
  <cs:leaderLine>
    <cs:lnRef idx="0"/>
    <cs:fillRef idx="0"/>
    <cs:effectRef idx="0"/>
    <cs:fontRef idx="minor">
      <a:schemeClr val="tx1"/>
    </cs:fontRef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AE939E-044F-44AA-9631-E222B02AF468}" type="datetimeFigureOut">
              <a:rPr lang="pt-BR" smtClean="0"/>
              <a:t>19/01/2026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A454BA-B01C-43F9-8B66-5B7ECF286E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0043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354A8-E472-47C1-A6D2-24439EF3469E}" type="datetime1">
              <a:rPr lang="pt-BR" smtClean="0"/>
              <a:t>19/01/2026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8C1DB-7E3E-4B71-8594-9B48E973CB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6517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42396-AB42-45C4-8E6E-6B84017BA8DF}" type="datetime1">
              <a:rPr lang="pt-BR" smtClean="0"/>
              <a:t>19/01/2026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8C1DB-7E3E-4B71-8594-9B48E973CB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021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0008-6099-480F-89C3-6AAB2C31CA33}" type="datetime1">
              <a:rPr lang="pt-BR" smtClean="0"/>
              <a:t>19/01/2026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8C1DB-7E3E-4B71-8594-9B48E973CB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1241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0D981-B07E-444D-A484-7C17B4CF8A7B}" type="datetime1">
              <a:rPr lang="pt-BR" smtClean="0"/>
              <a:t>19/01/2026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8C1DB-7E3E-4B71-8594-9B48E973CB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9996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B0304-A588-458A-AE3C-9C343F2A79E8}" type="datetime1">
              <a:rPr lang="pt-BR" smtClean="0"/>
              <a:t>19/01/2026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8C1DB-7E3E-4B71-8594-9B48E973CB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3531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82501-D158-4365-A2AA-47CC4BE9BF0B}" type="datetime1">
              <a:rPr lang="pt-BR" smtClean="0"/>
              <a:t>19/01/2026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8C1DB-7E3E-4B71-8594-9B48E973CB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951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586C5-AA6B-47F1-9573-C3F65D566FA9}" type="datetime1">
              <a:rPr lang="pt-BR" smtClean="0"/>
              <a:t>19/01/2026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8C1DB-7E3E-4B71-8594-9B48E973CB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8852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CE827-7EEB-4A03-BB6C-624EE7771C2C}" type="datetime1">
              <a:rPr lang="pt-BR" smtClean="0"/>
              <a:t>19/01/2026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8C1DB-7E3E-4B71-8594-9B48E973CB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610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A056-E999-43E8-9630-1B1AA71337E9}" type="datetime1">
              <a:rPr lang="pt-BR" smtClean="0"/>
              <a:t>19/01/2026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8C1DB-7E3E-4B71-8594-9B48E973CB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5464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8CF9F-0D7A-4664-8FE7-316BD64DADD5}" type="datetime1">
              <a:rPr lang="pt-BR" smtClean="0"/>
              <a:t>19/01/2026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8C1DB-7E3E-4B71-8594-9B48E973CB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8852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08419-EB9E-4B64-B5A0-34AB760D4729}" type="datetime1">
              <a:rPr lang="pt-BR" smtClean="0"/>
              <a:t>19/01/2026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8C1DB-7E3E-4B71-8594-9B48E973CB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4771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C31AF-C858-48FB-B845-0CAE54EFFC1A}" type="datetime1">
              <a:rPr lang="pt-BR" smtClean="0"/>
              <a:t>19/01/2026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8C1DB-7E3E-4B71-8594-9B48E973CB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0587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sic.prefeitura.sp.gov.br/Account/Login.aspx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refeitura.sp.gov.br/documents/d/controladoria_geral/relatorio_lei_de_acesso_a_informacao_2025-2-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apital.sp.gov.br/web/ouvidoria/w/transparencia_passiva/261543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s://sp156.prefeitura.sp.gov.br/portal/servicos/informacao?conteudo=932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-203200" y="1992313"/>
            <a:ext cx="53975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388" dirty="0">
                <a:solidFill>
                  <a:schemeClr val="bg1"/>
                </a:solidFill>
                <a:latin typeface="Montserrat ExtraBold" pitchFamily="2" charset="0"/>
              </a:rPr>
              <a:t>RELATÓRIO MENSAL</a:t>
            </a:r>
            <a:br>
              <a:rPr lang="pt-BR" sz="2388" dirty="0">
                <a:solidFill>
                  <a:schemeClr val="bg1"/>
                </a:solidFill>
                <a:latin typeface="Montserrat ExtraBold" pitchFamily="2" charset="0"/>
              </a:rPr>
            </a:br>
            <a:r>
              <a:rPr lang="pt-BR" sz="2388" dirty="0">
                <a:solidFill>
                  <a:schemeClr val="bg1"/>
                </a:solidFill>
                <a:latin typeface="Montserrat ExtraBold" pitchFamily="2" charset="0"/>
              </a:rPr>
              <a:t>TRANSPARÊNCIA PASSIVA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-2076450" y="1735138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388" dirty="0" smtClean="0">
                <a:solidFill>
                  <a:schemeClr val="bg1"/>
                </a:solidFill>
                <a:latin typeface="Montserrat Medium" pitchFamily="2" charset="0"/>
              </a:rPr>
              <a:t>DEZEMBRO DE </a:t>
            </a:r>
            <a:r>
              <a:rPr lang="pt-BR" sz="2388" dirty="0">
                <a:solidFill>
                  <a:schemeClr val="bg1"/>
                </a:solidFill>
                <a:latin typeface="Montserrat Medium" pitchFamily="2" charset="0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3357712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Cantos Arredondados 37">
            <a:extLst>
              <a:ext uri="{FF2B5EF4-FFF2-40B4-BE49-F238E27FC236}">
                <a16:creationId xmlns:a16="http://schemas.microsoft.com/office/drawing/2014/main" id="{F9E1C6E3-A3C0-53EC-904C-350341FB5C13}"/>
              </a:ext>
            </a:extLst>
          </p:cNvPr>
          <p:cNvSpPr/>
          <p:nvPr/>
        </p:nvSpPr>
        <p:spPr>
          <a:xfrm>
            <a:off x="600500" y="2343406"/>
            <a:ext cx="5495499" cy="3462338"/>
          </a:xfrm>
          <a:prstGeom prst="roundRect">
            <a:avLst>
              <a:gd name="adj" fmla="val 414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1" dirty="0"/>
              <a:t>v</a:t>
            </a: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/>
          </a:bodyPr>
          <a:lstStyle/>
          <a:p>
            <a:r>
              <a:rPr lang="pt-BR" sz="2200" dirty="0">
                <a:latin typeface="Montserrat ExtraBold"/>
              </a:rPr>
              <a:t>Quantidade de Pedidos por Órgãos</a:t>
            </a:r>
            <a:endParaRPr lang="pt-BR" sz="2200" b="1" dirty="0">
              <a:solidFill>
                <a:srgbClr val="1C1E1D"/>
              </a:solidFill>
              <a:latin typeface="Montserrat ExtraBold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838200" y="857250"/>
            <a:ext cx="10515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latin typeface="Montserrat"/>
              </a:rPr>
              <a:t>	</a:t>
            </a:r>
            <a:r>
              <a:rPr lang="pt-BR" sz="1200" dirty="0">
                <a:solidFill>
                  <a:srgbClr val="1C1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tabela e o gráfico a seguir apresentam a distribuição total de manifestações por órgão, segmentadas por Secretarias Municipais, Subprefeituras e Administração Indireta. Essa categorização permite visualizar a concentração das demandas entre os diferentes níveis da administração pública. </a:t>
            </a:r>
          </a:p>
          <a:p>
            <a:endParaRPr lang="pt-BR" sz="1200" dirty="0">
              <a:solidFill>
                <a:srgbClr val="1C1E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200" dirty="0">
                <a:solidFill>
                  <a:srgbClr val="1C1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Ao registrar um pedido de informação, o(a) requerente indica para qual órgão direcionará o pedido.</a:t>
            </a:r>
          </a:p>
        </p:txBody>
      </p:sp>
      <p:sp>
        <p:nvSpPr>
          <p:cNvPr id="8" name="Retângulo Arredondado 57">
            <a:extLst>
              <a:ext uri="{FF2B5EF4-FFF2-40B4-BE49-F238E27FC236}">
                <a16:creationId xmlns:a16="http://schemas.microsoft.com/office/drawing/2014/main" id="{04029996-4C94-F9B0-23BB-A7220F10FB7D}"/>
              </a:ext>
            </a:extLst>
          </p:cNvPr>
          <p:cNvSpPr/>
          <p:nvPr/>
        </p:nvSpPr>
        <p:spPr>
          <a:xfrm>
            <a:off x="838200" y="2071159"/>
            <a:ext cx="2519149" cy="272247"/>
          </a:xfrm>
          <a:prstGeom prst="roundRect">
            <a:avLst/>
          </a:prstGeom>
          <a:solidFill>
            <a:srgbClr val="46BDC6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800" b="1" i="0" u="none" strike="noStrike" kern="1200" baseline="0">
                <a:solidFill>
                  <a:srgbClr val="08547E"/>
                </a:solidFill>
                <a:latin typeface="+mn-lt"/>
                <a:ea typeface="+mn-ea"/>
                <a:cs typeface="+mn-cs"/>
              </a:defRPr>
            </a:pPr>
            <a:endParaRPr lang="pt-BR" sz="800" dirty="0">
              <a:solidFill>
                <a:schemeClr val="bg1"/>
              </a:solidFill>
            </a:endParaRPr>
          </a:p>
          <a:p>
            <a:pPr algn="ctr" fontAlgn="ctr"/>
            <a:r>
              <a:rPr lang="pt-BR" sz="1200" b="1" i="0" u="none" strike="noStrike" dirty="0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Órgãos </a:t>
            </a:r>
            <a:r>
              <a:rPr lang="pt-BR" sz="1200" b="1" i="0" u="none" strike="noStrike" dirty="0" smtClean="0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(</a:t>
            </a:r>
            <a:r>
              <a:rPr lang="pt-BR" sz="1200" b="1" dirty="0" smtClean="0">
                <a:solidFill>
                  <a:srgbClr val="FFFFFF"/>
                </a:solidFill>
                <a:latin typeface="Montserrat" panose="00000500000000000000" pitchFamily="2" charset="0"/>
              </a:rPr>
              <a:t>Dezembro </a:t>
            </a:r>
            <a:r>
              <a:rPr lang="pt-BR" sz="1200" b="1" i="0" u="none" strike="noStrike" dirty="0" smtClean="0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de </a:t>
            </a:r>
            <a:r>
              <a:rPr lang="pt-BR" sz="1200" b="1" i="0" u="none" strike="noStrike" dirty="0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2025)</a:t>
            </a:r>
          </a:p>
          <a:p>
            <a:pPr algn="ctr">
              <a:defRPr sz="1800" b="1" i="0" u="none" strike="noStrike" kern="1200" baseline="0">
                <a:solidFill>
                  <a:srgbClr val="08547E"/>
                </a:solidFill>
                <a:latin typeface="+mn-lt"/>
                <a:ea typeface="+mn-ea"/>
                <a:cs typeface="+mn-cs"/>
              </a:defRPr>
            </a:pPr>
            <a:endParaRPr lang="pt-BR" sz="1200" dirty="0">
              <a:solidFill>
                <a:schemeClr val="bg1"/>
              </a:solidFill>
            </a:endParaRP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13C385D9-8990-FF23-2117-28C5E2E65A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1874589"/>
              </p:ext>
            </p:extLst>
          </p:nvPr>
        </p:nvGraphicFramePr>
        <p:xfrm>
          <a:off x="6660582" y="2895863"/>
          <a:ext cx="3975100" cy="1205536"/>
        </p:xfrm>
        <a:graphic>
          <a:graphicData uri="http://schemas.openxmlformats.org/drawingml/2006/table">
            <a:tbl>
              <a:tblPr/>
              <a:tblGrid>
                <a:gridCol w="1814651">
                  <a:extLst>
                    <a:ext uri="{9D8B030D-6E8A-4147-A177-3AD203B41FA5}">
                      <a16:colId xmlns:a16="http://schemas.microsoft.com/office/drawing/2014/main" val="4183807838"/>
                    </a:ext>
                  </a:extLst>
                </a:gridCol>
                <a:gridCol w="1120712">
                  <a:extLst>
                    <a:ext uri="{9D8B030D-6E8A-4147-A177-3AD203B41FA5}">
                      <a16:colId xmlns:a16="http://schemas.microsoft.com/office/drawing/2014/main" val="11036692"/>
                    </a:ext>
                  </a:extLst>
                </a:gridCol>
                <a:gridCol w="1039737">
                  <a:extLst>
                    <a:ext uri="{9D8B030D-6E8A-4147-A177-3AD203B41FA5}">
                      <a16:colId xmlns:a16="http://schemas.microsoft.com/office/drawing/2014/main" val="2195982832"/>
                    </a:ext>
                  </a:extLst>
                </a:gridCol>
              </a:tblGrid>
              <a:tr h="43591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Órgãos </a:t>
                      </a:r>
                      <a:r>
                        <a:rPr lang="pt-BR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(Dezembro/2025</a:t>
                      </a:r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Quantidade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% do Total de Pedidos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2748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Secretarias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31002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Administração Indireta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51858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Subprefeituras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8846954"/>
                  </a:ext>
                </a:extLst>
              </a:tr>
              <a:tr h="11647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Total Geral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612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100,00%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288574"/>
                  </a:ext>
                </a:extLst>
              </a:tr>
            </a:tbl>
          </a:graphicData>
        </a:graphic>
      </p:graphicFrame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F16FC930-BEA8-5183-E682-B35B3DBE9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27750"/>
            <a:ext cx="2743200" cy="365125"/>
          </a:xfrm>
        </p:spPr>
        <p:txBody>
          <a:bodyPr/>
          <a:lstStyle/>
          <a:p>
            <a:fld id="{38F8C1DB-7E3E-4B71-8594-9B48E973CB01}" type="slidenum">
              <a:rPr lang="pt-BR" sz="900" b="1" smtClean="0">
                <a:solidFill>
                  <a:schemeClr val="tx1"/>
                </a:solidFill>
                <a:latin typeface="Montserrat" panose="00000500000000000000" pitchFamily="2" charset="0"/>
              </a:rPr>
              <a:t>10</a:t>
            </a:fld>
            <a:endParaRPr lang="pt-BR" sz="9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0" name="Gráfico 9"/>
              <p:cNvGraphicFramePr/>
              <p:nvPr>
                <p:extLst>
                  <p:ext uri="{D42A27DB-BD31-4B8C-83A1-F6EECF244321}">
                    <p14:modId xmlns:p14="http://schemas.microsoft.com/office/powerpoint/2010/main" val="3991628769"/>
                  </p:ext>
                </p:extLst>
              </p:nvPr>
            </p:nvGraphicFramePr>
            <p:xfrm>
              <a:off x="600499" y="2365038"/>
              <a:ext cx="5495499" cy="33631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10" name="Gráfico 9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0499" y="2365038"/>
                <a:ext cx="5495499" cy="33631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31544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: Cantos Arredondados 37">
            <a:extLst>
              <a:ext uri="{FF2B5EF4-FFF2-40B4-BE49-F238E27FC236}">
                <a16:creationId xmlns:a16="http://schemas.microsoft.com/office/drawing/2014/main" id="{816584BA-D08B-7F31-F63F-175B78C91739}"/>
              </a:ext>
            </a:extLst>
          </p:cNvPr>
          <p:cNvSpPr/>
          <p:nvPr/>
        </p:nvSpPr>
        <p:spPr>
          <a:xfrm>
            <a:off x="641445" y="3017803"/>
            <a:ext cx="5327461" cy="2804267"/>
          </a:xfrm>
          <a:prstGeom prst="roundRect">
            <a:avLst>
              <a:gd name="adj" fmla="val 414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1" dirty="0"/>
              <a:t>v</a:t>
            </a: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/>
          </a:bodyPr>
          <a:lstStyle/>
          <a:p>
            <a:r>
              <a:rPr lang="pt-BR" sz="2200" dirty="0">
                <a:latin typeface="Montserrat ExtraBold"/>
              </a:rPr>
              <a:t>Encaminhamentos</a:t>
            </a:r>
            <a:endParaRPr lang="pt-BR" sz="2200" b="1" dirty="0">
              <a:solidFill>
                <a:srgbClr val="1C1E1D"/>
              </a:solidFill>
              <a:latin typeface="Montserrat ExtraBold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838200" y="857250"/>
            <a:ext cx="10515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>
                <a:latin typeface="Montserrat"/>
              </a:rPr>
              <a:t>	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Trata-se de pedidos de acesso à informação direcionados à um </a:t>
            </a: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órgão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que, ao reconhecer que a informação </a:t>
            </a: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não é de sua competência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, encaminha para outro possível órgão que entenda que tenha as informações solicitadas, através do sistema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E-sic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. Essa operacionalização de “encaminhamento” do pedido inicial é uma característica do sistema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E-sic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no Município de São Paulo.</a:t>
            </a:r>
          </a:p>
          <a:p>
            <a:pPr algn="just"/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	Essa transferência é </a:t>
            </a: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avaliada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e mediada pela </a:t>
            </a: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Divisão de Transparência Passiva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que é responsável por consultar o órgão que receberá a demanda sendo responsável pelo deferimento ou indeferimento deste encaminhamento. Vale ressaltar que nos casos de não aceite do órgão, a Divisão avalia as justificativas oferecidas e se elas encontram respaldo na legislação vigente para nova verificação. O objetivo é diagnosticar o órgão competente para resolução da demanda e resposta ao cidadão. </a:t>
            </a:r>
          </a:p>
        </p:txBody>
      </p:sp>
      <p:sp>
        <p:nvSpPr>
          <p:cNvPr id="7" name="Retângulo Arredondado 57">
            <a:extLst>
              <a:ext uri="{FF2B5EF4-FFF2-40B4-BE49-F238E27FC236}">
                <a16:creationId xmlns:a16="http://schemas.microsoft.com/office/drawing/2014/main" id="{8E51EEA8-F90F-0E18-A6EB-6F965940D923}"/>
              </a:ext>
            </a:extLst>
          </p:cNvPr>
          <p:cNvSpPr/>
          <p:nvPr/>
        </p:nvSpPr>
        <p:spPr>
          <a:xfrm>
            <a:off x="838200" y="2654810"/>
            <a:ext cx="3262270" cy="362994"/>
          </a:xfrm>
          <a:prstGeom prst="roundRect">
            <a:avLst/>
          </a:prstGeom>
          <a:solidFill>
            <a:srgbClr val="46BDC6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800" b="1" i="0" u="none" strike="noStrike" kern="1200" baseline="0">
                <a:solidFill>
                  <a:srgbClr val="08547E"/>
                </a:solidFill>
                <a:latin typeface="+mn-lt"/>
                <a:ea typeface="+mn-ea"/>
                <a:cs typeface="+mn-cs"/>
              </a:defRPr>
            </a:pPr>
            <a:endParaRPr lang="pt-BR" sz="12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 fontAlgn="ctr"/>
            <a:r>
              <a:rPr lang="pt-BR" sz="1200" b="1" i="0" u="none" strike="noStrike" dirty="0" smtClean="0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Encaminhamentos (Dezembro </a:t>
            </a:r>
            <a:r>
              <a:rPr lang="pt-BR" sz="1200" b="1" i="0" u="none" strike="noStrike" dirty="0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de 2025)</a:t>
            </a:r>
          </a:p>
          <a:p>
            <a:pPr algn="ctr">
              <a:defRPr sz="1800" b="1" i="0" u="none" strike="noStrike" kern="1200" baseline="0">
                <a:solidFill>
                  <a:srgbClr val="08547E"/>
                </a:solidFill>
                <a:latin typeface="+mn-lt"/>
                <a:ea typeface="+mn-ea"/>
                <a:cs typeface="+mn-cs"/>
              </a:defRPr>
            </a:pPr>
            <a:endParaRPr lang="pt-BR" sz="1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22AD75EC-26EF-8909-8412-F6AB4213C4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1006890"/>
              </p:ext>
            </p:extLst>
          </p:nvPr>
        </p:nvGraphicFramePr>
        <p:xfrm>
          <a:off x="6667500" y="3197342"/>
          <a:ext cx="4686300" cy="1295400"/>
        </p:xfrm>
        <a:graphic>
          <a:graphicData uri="http://schemas.openxmlformats.org/drawingml/2006/table">
            <a:tbl>
              <a:tblPr/>
              <a:tblGrid>
                <a:gridCol w="2743484">
                  <a:extLst>
                    <a:ext uri="{9D8B030D-6E8A-4147-A177-3AD203B41FA5}">
                      <a16:colId xmlns:a16="http://schemas.microsoft.com/office/drawing/2014/main" val="706030169"/>
                    </a:ext>
                  </a:extLst>
                </a:gridCol>
                <a:gridCol w="968991">
                  <a:extLst>
                    <a:ext uri="{9D8B030D-6E8A-4147-A177-3AD203B41FA5}">
                      <a16:colId xmlns:a16="http://schemas.microsoft.com/office/drawing/2014/main" val="3002936699"/>
                    </a:ext>
                  </a:extLst>
                </a:gridCol>
                <a:gridCol w="973825">
                  <a:extLst>
                    <a:ext uri="{9D8B030D-6E8A-4147-A177-3AD203B41FA5}">
                      <a16:colId xmlns:a16="http://schemas.microsoft.com/office/drawing/2014/main" val="4007335202"/>
                    </a:ext>
                  </a:extLst>
                </a:gridCol>
              </a:tblGrid>
              <a:tr h="3168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Encaminhamentos </a:t>
                      </a:r>
                      <a:r>
                        <a:rPr lang="pt-BR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(Dezembro </a:t>
                      </a:r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de 2025)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Quantidade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% do Total de Pedidos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643626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Encaminhamento Deferido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89,1%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4090727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Encaminhamento Indeferido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0950620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Geral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110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9085438"/>
                  </a:ext>
                </a:extLst>
              </a:tr>
            </a:tbl>
          </a:graphicData>
        </a:graphic>
      </p:graphicFrame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7EDA827B-E718-3A2B-B536-DCAE7B291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27750"/>
            <a:ext cx="2743200" cy="365125"/>
          </a:xfrm>
        </p:spPr>
        <p:txBody>
          <a:bodyPr/>
          <a:lstStyle/>
          <a:p>
            <a:fld id="{38F8C1DB-7E3E-4B71-8594-9B48E973CB01}" type="slidenum">
              <a:rPr lang="pt-BR" sz="900" b="1" smtClean="0">
                <a:solidFill>
                  <a:schemeClr val="tx1"/>
                </a:solidFill>
                <a:latin typeface="Montserrat" panose="00000500000000000000" pitchFamily="2" charset="0"/>
              </a:rPr>
              <a:t>11</a:t>
            </a:fld>
            <a:endParaRPr lang="pt-BR" sz="9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6931E996-8632-FCC1-C920-1C71A3576E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0002672"/>
              </p:ext>
            </p:extLst>
          </p:nvPr>
        </p:nvGraphicFramePr>
        <p:xfrm>
          <a:off x="641444" y="3041829"/>
          <a:ext cx="5327461" cy="2780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74281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5DFC13-95E1-73CA-CCEE-776ECA3EB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: Cantos Arredondados 37">
            <a:extLst>
              <a:ext uri="{FF2B5EF4-FFF2-40B4-BE49-F238E27FC236}">
                <a16:creationId xmlns:a16="http://schemas.microsoft.com/office/drawing/2014/main" id="{B21F2B20-AFB4-4746-CEFB-C0938AE30355}"/>
              </a:ext>
            </a:extLst>
          </p:cNvPr>
          <p:cNvSpPr/>
          <p:nvPr/>
        </p:nvSpPr>
        <p:spPr>
          <a:xfrm>
            <a:off x="959608" y="3265434"/>
            <a:ext cx="5327461" cy="2935511"/>
          </a:xfrm>
          <a:prstGeom prst="roundRect">
            <a:avLst>
              <a:gd name="adj" fmla="val 414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1" dirty="0"/>
              <a:t>v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2E6C703F-E4F2-4EB5-C666-24AD0328A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/>
          </a:bodyPr>
          <a:lstStyle/>
          <a:p>
            <a:r>
              <a:rPr lang="pt-BR" sz="2200" dirty="0">
                <a:latin typeface="Montserrat ExtraBold"/>
              </a:rPr>
              <a:t>Classificação</a:t>
            </a:r>
            <a:endParaRPr lang="pt-BR" sz="2200" b="1" dirty="0">
              <a:solidFill>
                <a:srgbClr val="1C1E1D"/>
              </a:solidFill>
              <a:latin typeface="Montserrat ExtraBold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A3498E5E-B610-D0DC-3858-2882F82BB2D9}"/>
              </a:ext>
            </a:extLst>
          </p:cNvPr>
          <p:cNvSpPr/>
          <p:nvPr/>
        </p:nvSpPr>
        <p:spPr>
          <a:xfrm>
            <a:off x="838200" y="868149"/>
            <a:ext cx="10515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200" dirty="0">
                <a:latin typeface="Montserrat"/>
              </a:rPr>
              <a:t>	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Para conhecimento do tipo de informação solicitada via E-SIC, os pedidos registrados são classificados de acordo com</a:t>
            </a:r>
          </a:p>
          <a:p>
            <a:pPr algn="just">
              <a:lnSpc>
                <a:spcPct val="150000"/>
              </a:lnSpc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as seguintes características:</a:t>
            </a:r>
          </a:p>
          <a:p>
            <a:pPr algn="just">
              <a:lnSpc>
                <a:spcPct val="150000"/>
              </a:lnSpc>
            </a:pP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• Solicitação comum;</a:t>
            </a:r>
          </a:p>
          <a:p>
            <a:pPr algn="just">
              <a:lnSpc>
                <a:spcPct val="150000"/>
              </a:lnSpc>
            </a:pP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• Solicitação complexa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(demandaram mais trabalho e consolidação de informação para elaboração da resposta);</a:t>
            </a:r>
          </a:p>
          <a:p>
            <a:pPr algn="just">
              <a:lnSpc>
                <a:spcPct val="150000"/>
              </a:lnSpc>
            </a:pP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• Solicitação fora do escopo do </a:t>
            </a:r>
            <a:r>
              <a:rPr lang="pt-B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e-SIC</a:t>
            </a: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(que possui canal de atendimento específico ou trata de solicitação de informação</a:t>
            </a:r>
          </a:p>
          <a:p>
            <a:pPr algn="just">
              <a:lnSpc>
                <a:spcPct val="150000"/>
              </a:lnSpc>
            </a:pPr>
            <a:r>
              <a:rPr lang="pt-BR" sz="1200" dirty="0">
                <a:latin typeface="Montserrat"/>
              </a:rPr>
              <a:t>pessoal).</a:t>
            </a:r>
          </a:p>
        </p:txBody>
      </p:sp>
      <p:sp>
        <p:nvSpPr>
          <p:cNvPr id="7" name="Retângulo Arredondado 57">
            <a:extLst>
              <a:ext uri="{FF2B5EF4-FFF2-40B4-BE49-F238E27FC236}">
                <a16:creationId xmlns:a16="http://schemas.microsoft.com/office/drawing/2014/main" id="{16333332-ECB9-0AE2-DCEE-35314AC891E6}"/>
              </a:ext>
            </a:extLst>
          </p:cNvPr>
          <p:cNvSpPr/>
          <p:nvPr/>
        </p:nvSpPr>
        <p:spPr>
          <a:xfrm>
            <a:off x="989035" y="2956321"/>
            <a:ext cx="3262270" cy="303663"/>
          </a:xfrm>
          <a:prstGeom prst="roundRect">
            <a:avLst/>
          </a:prstGeom>
          <a:solidFill>
            <a:srgbClr val="46BDC6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800" b="1" i="0" u="none" strike="noStrike" kern="1200" baseline="0">
                <a:solidFill>
                  <a:srgbClr val="08547E"/>
                </a:solidFill>
                <a:latin typeface="+mn-lt"/>
                <a:ea typeface="+mn-ea"/>
                <a:cs typeface="+mn-cs"/>
              </a:defRPr>
            </a:pPr>
            <a:endParaRPr lang="pt-BR" sz="12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 fontAlgn="ctr"/>
            <a:r>
              <a:rPr lang="pt-BR" sz="1200" b="1" i="0" u="none" strike="noStrike" dirty="0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Complexidade </a:t>
            </a:r>
            <a:r>
              <a:rPr lang="pt-BR" sz="1200" b="1" i="0" u="none" strike="noStrike" dirty="0" smtClean="0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Dezembro de </a:t>
            </a:r>
            <a:r>
              <a:rPr lang="pt-BR" sz="1200" b="1" i="0" u="none" strike="noStrike" dirty="0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2025)</a:t>
            </a:r>
          </a:p>
          <a:p>
            <a:pPr algn="ctr">
              <a:defRPr sz="1800" b="1" i="0" u="none" strike="noStrike" kern="1200" baseline="0">
                <a:solidFill>
                  <a:srgbClr val="08547E"/>
                </a:solidFill>
                <a:latin typeface="+mn-lt"/>
                <a:ea typeface="+mn-ea"/>
                <a:cs typeface="+mn-cs"/>
              </a:defRPr>
            </a:pPr>
            <a:endParaRPr lang="pt-BR" sz="1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0C612102-688E-74CB-34C4-B2EBA49C90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6079149"/>
              </p:ext>
            </p:extLst>
          </p:nvPr>
        </p:nvGraphicFramePr>
        <p:xfrm>
          <a:off x="6660392" y="3276333"/>
          <a:ext cx="4572000" cy="1244568"/>
        </p:xfrm>
        <a:graphic>
          <a:graphicData uri="http://schemas.openxmlformats.org/drawingml/2006/table">
            <a:tbl>
              <a:tblPr/>
              <a:tblGrid>
                <a:gridCol w="2522562">
                  <a:extLst>
                    <a:ext uri="{9D8B030D-6E8A-4147-A177-3AD203B41FA5}">
                      <a16:colId xmlns:a16="http://schemas.microsoft.com/office/drawing/2014/main" val="1344154111"/>
                    </a:ext>
                  </a:extLst>
                </a:gridCol>
                <a:gridCol w="1023582">
                  <a:extLst>
                    <a:ext uri="{9D8B030D-6E8A-4147-A177-3AD203B41FA5}">
                      <a16:colId xmlns:a16="http://schemas.microsoft.com/office/drawing/2014/main" val="2069209922"/>
                    </a:ext>
                  </a:extLst>
                </a:gridCol>
                <a:gridCol w="1025856">
                  <a:extLst>
                    <a:ext uri="{9D8B030D-6E8A-4147-A177-3AD203B41FA5}">
                      <a16:colId xmlns:a16="http://schemas.microsoft.com/office/drawing/2014/main" val="2126584191"/>
                    </a:ext>
                  </a:extLst>
                </a:gridCol>
              </a:tblGrid>
              <a:tr h="46732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Complexidade </a:t>
                      </a:r>
                      <a:r>
                        <a:rPr lang="pt-BR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(Dezembro </a:t>
                      </a:r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de 2025)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Quantidade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% do Total de Pedidos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321025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Comum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569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92,8%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272408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Complexo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53668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Fora do Escopo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114572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Geral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612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8781852"/>
                  </a:ext>
                </a:extLst>
              </a:tr>
            </a:tbl>
          </a:graphicData>
        </a:graphic>
      </p:graphicFrame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0CDC4B5-7D2A-BC9B-9827-32249C349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11844"/>
            <a:ext cx="2743200" cy="365125"/>
          </a:xfrm>
        </p:spPr>
        <p:txBody>
          <a:bodyPr/>
          <a:lstStyle/>
          <a:p>
            <a:fld id="{38F8C1DB-7E3E-4B71-8594-9B48E973CB01}" type="slidenum">
              <a:rPr lang="pt-BR" sz="900" b="1" smtClean="0">
                <a:solidFill>
                  <a:schemeClr val="tx1"/>
                </a:solidFill>
                <a:latin typeface="Montserrat" panose="00000500000000000000" pitchFamily="2" charset="0"/>
              </a:rPr>
              <a:t>12</a:t>
            </a:fld>
            <a:endParaRPr lang="pt-BR" sz="9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2869262"/>
              </p:ext>
            </p:extLst>
          </p:nvPr>
        </p:nvGraphicFramePr>
        <p:xfrm>
          <a:off x="989035" y="3276334"/>
          <a:ext cx="5180537" cy="2841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60118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096918-D13D-B460-502A-7E063DDDC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: Cantos Arredondados 37">
            <a:extLst>
              <a:ext uri="{FF2B5EF4-FFF2-40B4-BE49-F238E27FC236}">
                <a16:creationId xmlns:a16="http://schemas.microsoft.com/office/drawing/2014/main" id="{2D4C2098-C383-7831-9E29-88570C873141}"/>
              </a:ext>
            </a:extLst>
          </p:cNvPr>
          <p:cNvSpPr/>
          <p:nvPr/>
        </p:nvSpPr>
        <p:spPr>
          <a:xfrm>
            <a:off x="768539" y="3075863"/>
            <a:ext cx="5327461" cy="2804267"/>
          </a:xfrm>
          <a:prstGeom prst="roundRect">
            <a:avLst>
              <a:gd name="adj" fmla="val 414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1" dirty="0"/>
              <a:t>v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A90599EE-1098-7381-463D-B463417D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/>
          </a:bodyPr>
          <a:lstStyle/>
          <a:p>
            <a:r>
              <a:rPr lang="pt-BR" sz="2200" dirty="0">
                <a:latin typeface="Montserrat ExtraBold"/>
              </a:rPr>
              <a:t>Natureza dos Pedidos</a:t>
            </a:r>
          </a:p>
        </p:txBody>
      </p:sp>
      <p:sp>
        <p:nvSpPr>
          <p:cNvPr id="7" name="Retângulo Arredondado 57">
            <a:extLst>
              <a:ext uri="{FF2B5EF4-FFF2-40B4-BE49-F238E27FC236}">
                <a16:creationId xmlns:a16="http://schemas.microsoft.com/office/drawing/2014/main" id="{81B45AFB-6203-31C1-8B95-2E1A31FED3FF}"/>
              </a:ext>
            </a:extLst>
          </p:cNvPr>
          <p:cNvSpPr/>
          <p:nvPr/>
        </p:nvSpPr>
        <p:spPr>
          <a:xfrm>
            <a:off x="815169" y="2772200"/>
            <a:ext cx="3262270" cy="303663"/>
          </a:xfrm>
          <a:prstGeom prst="roundRect">
            <a:avLst/>
          </a:prstGeom>
          <a:solidFill>
            <a:srgbClr val="46BDC6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800" b="1" i="0" u="none" strike="noStrike" kern="1200" baseline="0">
                <a:solidFill>
                  <a:srgbClr val="08547E"/>
                </a:solidFill>
                <a:latin typeface="+mn-lt"/>
                <a:ea typeface="+mn-ea"/>
                <a:cs typeface="+mn-cs"/>
              </a:defRPr>
            </a:pPr>
            <a:endParaRPr lang="pt-BR" sz="12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 fontAlgn="ctr"/>
            <a:r>
              <a:rPr lang="pt-BR" sz="1200" b="1" i="0" u="none" strike="noStrike" dirty="0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Natureza </a:t>
            </a:r>
            <a:r>
              <a:rPr lang="pt-BR" sz="1200" b="1" i="0" u="none" strike="noStrike" dirty="0" smtClean="0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(</a:t>
            </a:r>
            <a:r>
              <a:rPr lang="pt-BR" sz="1200" b="1" dirty="0" smtClean="0">
                <a:solidFill>
                  <a:srgbClr val="FFFFFF"/>
                </a:solidFill>
                <a:latin typeface="Montserrat" panose="00000500000000000000" pitchFamily="2" charset="0"/>
              </a:rPr>
              <a:t>Dezembro</a:t>
            </a:r>
            <a:r>
              <a:rPr lang="pt-BR" sz="1200" b="1" i="0" u="none" strike="noStrike" dirty="0" smtClean="0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pt-BR" sz="1200" b="1" i="0" u="none" strike="noStrike" dirty="0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de 2025)</a:t>
            </a:r>
          </a:p>
          <a:p>
            <a:pPr algn="ctr">
              <a:defRPr sz="1800" b="1" i="0" u="none" strike="noStrike" kern="1200" baseline="0">
                <a:solidFill>
                  <a:srgbClr val="08547E"/>
                </a:solidFill>
                <a:latin typeface="+mn-lt"/>
                <a:ea typeface="+mn-ea"/>
                <a:cs typeface="+mn-cs"/>
              </a:defRPr>
            </a:pPr>
            <a:endParaRPr lang="pt-BR" sz="1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6CF0C36-3DE7-1DA9-1842-61006D061325}"/>
              </a:ext>
            </a:extLst>
          </p:cNvPr>
          <p:cNvSpPr txBox="1"/>
          <p:nvPr/>
        </p:nvSpPr>
        <p:spPr>
          <a:xfrm>
            <a:off x="842464" y="977870"/>
            <a:ext cx="10217909" cy="1169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200" dirty="0">
                <a:latin typeface="Montserrat"/>
              </a:rPr>
              <a:t>	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Os pedidos de informação são classificados de acordo com sua </a:t>
            </a: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natureza em públicos ou pessoais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	Pedidos de natureza pública referem-se a informações de interesse coletivo ou geral, que podem ser acessadas por</a:t>
            </a:r>
          </a:p>
          <a:p>
            <a:pPr algn="just">
              <a:lnSpc>
                <a:spcPct val="150000"/>
              </a:lnSpc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qualquer cidadão(ã). Já os pedidos de natureza pessoal estão relacionados a dados específicos do(a) requerente.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399ACFC8-E326-EA30-924B-90D140EF3A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1213717"/>
              </p:ext>
            </p:extLst>
          </p:nvPr>
        </p:nvGraphicFramePr>
        <p:xfrm>
          <a:off x="6488373" y="3075863"/>
          <a:ext cx="4572000" cy="1114020"/>
        </p:xfrm>
        <a:graphic>
          <a:graphicData uri="http://schemas.openxmlformats.org/drawingml/2006/table">
            <a:tbl>
              <a:tblPr/>
              <a:tblGrid>
                <a:gridCol w="2046454">
                  <a:extLst>
                    <a:ext uri="{9D8B030D-6E8A-4147-A177-3AD203B41FA5}">
                      <a16:colId xmlns:a16="http://schemas.microsoft.com/office/drawing/2014/main" val="3344004385"/>
                    </a:ext>
                  </a:extLst>
                </a:gridCol>
                <a:gridCol w="1099355">
                  <a:extLst>
                    <a:ext uri="{9D8B030D-6E8A-4147-A177-3AD203B41FA5}">
                      <a16:colId xmlns:a16="http://schemas.microsoft.com/office/drawing/2014/main" val="3927563628"/>
                    </a:ext>
                  </a:extLst>
                </a:gridCol>
                <a:gridCol w="1426191">
                  <a:extLst>
                    <a:ext uri="{9D8B030D-6E8A-4147-A177-3AD203B41FA5}">
                      <a16:colId xmlns:a16="http://schemas.microsoft.com/office/drawing/2014/main" val="3984013117"/>
                    </a:ext>
                  </a:extLst>
                </a:gridCol>
              </a:tblGrid>
              <a:tr h="52918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Natureza </a:t>
                      </a:r>
                      <a:r>
                        <a:rPr lang="pt-BR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(Dezembro </a:t>
                      </a:r>
                      <a:r>
                        <a:rPr lang="pt-BR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de 2025)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Quantidade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% do Total de Pedidos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131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Pública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612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09554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Pessoal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420956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Geral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612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5856992"/>
                  </a:ext>
                </a:extLst>
              </a:tr>
            </a:tbl>
          </a:graphicData>
        </a:graphic>
      </p:graphicFrame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E003550-3F2B-E2A8-200E-45AECEFEA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27750"/>
            <a:ext cx="2743200" cy="365125"/>
          </a:xfrm>
        </p:spPr>
        <p:txBody>
          <a:bodyPr/>
          <a:lstStyle/>
          <a:p>
            <a:fld id="{38F8C1DB-7E3E-4B71-8594-9B48E973CB01}" type="slidenum">
              <a:rPr lang="pt-BR" sz="900" b="1" smtClean="0">
                <a:solidFill>
                  <a:schemeClr val="tx1"/>
                </a:solidFill>
                <a:latin typeface="Montserrat" panose="00000500000000000000" pitchFamily="2" charset="0"/>
              </a:rPr>
              <a:t>13</a:t>
            </a:fld>
            <a:endParaRPr lang="pt-BR" sz="9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1812894"/>
              </p:ext>
            </p:extLst>
          </p:nvPr>
        </p:nvGraphicFramePr>
        <p:xfrm>
          <a:off x="815169" y="3106396"/>
          <a:ext cx="4987159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43599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9BDAC3-49E2-7B88-8E27-9BD562355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: Cantos Arredondados 37">
            <a:extLst>
              <a:ext uri="{FF2B5EF4-FFF2-40B4-BE49-F238E27FC236}">
                <a16:creationId xmlns:a16="http://schemas.microsoft.com/office/drawing/2014/main" id="{FC1C31EA-43DC-5395-A662-61314679FB6E}"/>
              </a:ext>
            </a:extLst>
          </p:cNvPr>
          <p:cNvSpPr/>
          <p:nvPr/>
        </p:nvSpPr>
        <p:spPr>
          <a:xfrm>
            <a:off x="716161" y="2110779"/>
            <a:ext cx="6266044" cy="3914775"/>
          </a:xfrm>
          <a:prstGeom prst="roundRect">
            <a:avLst>
              <a:gd name="adj" fmla="val 414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1" dirty="0"/>
              <a:t>v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586BF98-E045-7398-7E66-76ACB889B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2007"/>
            <a:ext cx="10515600" cy="492125"/>
          </a:xfrm>
        </p:spPr>
        <p:txBody>
          <a:bodyPr>
            <a:normAutofit/>
          </a:bodyPr>
          <a:lstStyle/>
          <a:p>
            <a:r>
              <a:rPr lang="pt-BR" sz="2200" dirty="0">
                <a:latin typeface="Montserrat ExtraBold"/>
              </a:rPr>
              <a:t>Temas dos Pedidos</a:t>
            </a:r>
          </a:p>
        </p:txBody>
      </p:sp>
      <p:sp>
        <p:nvSpPr>
          <p:cNvPr id="7" name="Retângulo Arredondado 57">
            <a:extLst>
              <a:ext uri="{FF2B5EF4-FFF2-40B4-BE49-F238E27FC236}">
                <a16:creationId xmlns:a16="http://schemas.microsoft.com/office/drawing/2014/main" id="{3801422F-E6F8-F014-68E5-66BA3F467BE3}"/>
              </a:ext>
            </a:extLst>
          </p:cNvPr>
          <p:cNvSpPr/>
          <p:nvPr/>
        </p:nvSpPr>
        <p:spPr>
          <a:xfrm>
            <a:off x="757642" y="1872654"/>
            <a:ext cx="3262270" cy="303663"/>
          </a:xfrm>
          <a:prstGeom prst="roundRect">
            <a:avLst/>
          </a:prstGeom>
          <a:solidFill>
            <a:srgbClr val="46BDC6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800" b="1" i="0" u="none" strike="noStrike" kern="1200" baseline="0">
                <a:solidFill>
                  <a:srgbClr val="08547E"/>
                </a:solidFill>
                <a:latin typeface="+mn-lt"/>
                <a:ea typeface="+mn-ea"/>
                <a:cs typeface="+mn-cs"/>
              </a:defRPr>
            </a:pPr>
            <a:endParaRPr lang="pt-BR" sz="12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 fontAlgn="ctr"/>
            <a:r>
              <a:rPr lang="pt-BR" sz="1200" b="1" i="0" u="none" strike="noStrike" dirty="0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Temas </a:t>
            </a:r>
            <a:r>
              <a:rPr lang="pt-BR" sz="1200" b="1" i="0" u="none" strike="noStrike" dirty="0" smtClean="0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(Dezembro </a:t>
            </a:r>
            <a:r>
              <a:rPr lang="pt-BR" sz="1200" b="1" i="0" u="none" strike="noStrike" dirty="0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de 2025)</a:t>
            </a:r>
          </a:p>
          <a:p>
            <a:pPr algn="ctr">
              <a:defRPr sz="1800" b="1" i="0" u="none" strike="noStrike" kern="1200" baseline="0">
                <a:solidFill>
                  <a:srgbClr val="08547E"/>
                </a:solidFill>
                <a:latin typeface="+mn-lt"/>
                <a:ea typeface="+mn-ea"/>
                <a:cs typeface="+mn-cs"/>
              </a:defRPr>
            </a:pPr>
            <a:endParaRPr lang="pt-BR" sz="1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5E89A03-FC16-C0E6-B9AE-0ECC80B1C2D9}"/>
              </a:ext>
            </a:extLst>
          </p:cNvPr>
          <p:cNvSpPr txBox="1"/>
          <p:nvPr/>
        </p:nvSpPr>
        <p:spPr>
          <a:xfrm>
            <a:off x="902075" y="805221"/>
            <a:ext cx="10387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200" dirty="0">
                <a:latin typeface="Montserrat"/>
              </a:rPr>
              <a:t>	</a:t>
            </a:r>
            <a:r>
              <a:rPr lang="pt-BR" sz="1200" dirty="0">
                <a:latin typeface="Montserrat" panose="00000500000000000000"/>
                <a:cs typeface="Arial" panose="020B0604020202020204" pitchFamily="34" charset="0"/>
              </a:rPr>
              <a:t>Com o objetivo de identificar os assuntos mais demandados via Sistema </a:t>
            </a:r>
            <a:r>
              <a:rPr lang="pt-BR" sz="1200" dirty="0" err="1">
                <a:latin typeface="Montserrat" panose="00000500000000000000"/>
                <a:cs typeface="Arial" panose="020B0604020202020204" pitchFamily="34" charset="0"/>
              </a:rPr>
              <a:t>e-SIC</a:t>
            </a:r>
            <a:r>
              <a:rPr lang="pt-BR" sz="1200" dirty="0">
                <a:latin typeface="Montserrat" panose="00000500000000000000"/>
                <a:cs typeface="Arial" panose="020B0604020202020204" pitchFamily="34" charset="0"/>
              </a:rPr>
              <a:t>, a Divisão de Transparência Passiva</a:t>
            </a:r>
          </a:p>
          <a:p>
            <a:pPr algn="just">
              <a:lnSpc>
                <a:spcPct val="150000"/>
              </a:lnSpc>
            </a:pPr>
            <a:r>
              <a:rPr lang="pt-BR" sz="1200" dirty="0">
                <a:latin typeface="Montserrat" panose="00000500000000000000"/>
                <a:cs typeface="Arial" panose="020B0604020202020204" pitchFamily="34" charset="0"/>
              </a:rPr>
              <a:t>realiza a análise dos pedidos registrados. Esses pedidos são organizados e classificados de forma temática, </a:t>
            </a:r>
            <a:r>
              <a:rPr lang="pt-BR" sz="1200" dirty="0" smtClean="0">
                <a:latin typeface="Montserrat" panose="00000500000000000000"/>
                <a:cs typeface="Arial" panose="020B0604020202020204" pitchFamily="34" charset="0"/>
              </a:rPr>
              <a:t>abrangendo temas </a:t>
            </a:r>
            <a:r>
              <a:rPr lang="pt-BR" sz="1200" dirty="0">
                <a:latin typeface="Montserrat" panose="00000500000000000000"/>
                <a:cs typeface="Arial" panose="020B0604020202020204" pitchFamily="34" charset="0"/>
              </a:rPr>
              <a:t>e subtemas. Abaixo, </a:t>
            </a:r>
            <a:r>
              <a:rPr lang="pt-BR" sz="1200" b="1" dirty="0">
                <a:latin typeface="Montserrat" panose="00000500000000000000"/>
                <a:cs typeface="Arial" panose="020B0604020202020204" pitchFamily="34" charset="0"/>
              </a:rPr>
              <a:t>estão listados os temas </a:t>
            </a:r>
            <a:r>
              <a:rPr lang="pt-BR" sz="1200" dirty="0">
                <a:latin typeface="Montserrat" panose="00000500000000000000"/>
                <a:cs typeface="Arial" panose="020B0604020202020204" pitchFamily="34" charset="0"/>
              </a:rPr>
              <a:t>identificados nos pedidos de informação: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C238E0A-6965-9A4D-9D2E-2AB9B506F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7001" y="6233933"/>
            <a:ext cx="2743200" cy="365125"/>
          </a:xfrm>
        </p:spPr>
        <p:txBody>
          <a:bodyPr/>
          <a:lstStyle/>
          <a:p>
            <a:fld id="{38F8C1DB-7E3E-4B71-8594-9B48E973CB01}" type="slidenum">
              <a:rPr lang="pt-BR" sz="900" b="1" smtClean="0">
                <a:solidFill>
                  <a:schemeClr val="tx1"/>
                </a:solidFill>
                <a:latin typeface="Montserrat" panose="00000500000000000000" pitchFamily="2" charset="0"/>
              </a:rPr>
              <a:t>14</a:t>
            </a:fld>
            <a:endParaRPr lang="pt-BR" sz="9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748721"/>
              </p:ext>
            </p:extLst>
          </p:nvPr>
        </p:nvGraphicFramePr>
        <p:xfrm>
          <a:off x="7077165" y="1872653"/>
          <a:ext cx="4941345" cy="4274820"/>
        </p:xfrm>
        <a:graphic>
          <a:graphicData uri="http://schemas.openxmlformats.org/drawingml/2006/table">
            <a:tbl>
              <a:tblPr/>
              <a:tblGrid>
                <a:gridCol w="1482539">
                  <a:extLst>
                    <a:ext uri="{9D8B030D-6E8A-4147-A177-3AD203B41FA5}">
                      <a16:colId xmlns:a16="http://schemas.microsoft.com/office/drawing/2014/main" val="3040344276"/>
                    </a:ext>
                  </a:extLst>
                </a:gridCol>
                <a:gridCol w="2229081">
                  <a:extLst>
                    <a:ext uri="{9D8B030D-6E8A-4147-A177-3AD203B41FA5}">
                      <a16:colId xmlns:a16="http://schemas.microsoft.com/office/drawing/2014/main" val="2282840771"/>
                    </a:ext>
                  </a:extLst>
                </a:gridCol>
                <a:gridCol w="1229725">
                  <a:extLst>
                    <a:ext uri="{9D8B030D-6E8A-4147-A177-3AD203B41FA5}">
                      <a16:colId xmlns:a16="http://schemas.microsoft.com/office/drawing/2014/main" val="2956525618"/>
                    </a:ext>
                  </a:extLst>
                </a:gridCol>
              </a:tblGrid>
              <a:tr h="37528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/>
                        </a:rPr>
                        <a:t>Tema </a:t>
                      </a:r>
                      <a:r>
                        <a:rPr lang="pt-BR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Montserrat" panose="00000500000000000000"/>
                        </a:rPr>
                        <a:t>(Dezembro </a:t>
                      </a:r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/>
                        </a:rPr>
                        <a:t>de 2025)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Montserrat" panose="00000500000000000000"/>
                        </a:rPr>
                        <a:t>Quantidade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/>
                        </a:rPr>
                        <a:t>% do Total de Pedidos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6281537"/>
                  </a:ext>
                </a:extLst>
              </a:tr>
              <a:tr h="192405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Administração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27,9%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2466138"/>
                  </a:ext>
                </a:extLst>
              </a:tr>
              <a:tr h="192405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Urbanismo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19,9%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5387837"/>
                  </a:ext>
                </a:extLst>
              </a:tr>
              <a:tr h="192405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Transportes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69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11,3%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2545917"/>
                  </a:ext>
                </a:extLst>
              </a:tr>
              <a:tr h="192405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Economia e Finanças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5,9%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9368900"/>
                  </a:ext>
                </a:extLst>
              </a:tr>
              <a:tr h="192405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Saúde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5,7%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3104231"/>
                  </a:ext>
                </a:extLst>
              </a:tr>
              <a:tr h="192405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Planejamento e Gestão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5,4%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1898012"/>
                  </a:ext>
                </a:extLst>
              </a:tr>
              <a:tr h="192405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Cultura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5,4%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9951185"/>
                  </a:ext>
                </a:extLst>
              </a:tr>
              <a:tr h="192405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Habitação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4,2%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5310158"/>
                  </a:ext>
                </a:extLst>
              </a:tr>
              <a:tr h="192405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Proteção Social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3583194"/>
                  </a:ext>
                </a:extLst>
              </a:tr>
              <a:tr h="192405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Educação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5260334"/>
                  </a:ext>
                </a:extLst>
              </a:tr>
              <a:tr h="192405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Trabalho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9978231"/>
                  </a:ext>
                </a:extLst>
              </a:tr>
              <a:tr h="192405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Fora de Escopo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1,8%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266025"/>
                  </a:ext>
                </a:extLst>
              </a:tr>
              <a:tr h="192405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Meio Ambiente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1,6%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6754538"/>
                  </a:ext>
                </a:extLst>
              </a:tr>
              <a:tr h="192405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Comunicações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3385898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Segurança e Ordem Pública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5338944"/>
                  </a:ext>
                </a:extLst>
              </a:tr>
              <a:tr h="192405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Esporte e Lazer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7120940"/>
                  </a:ext>
                </a:extLst>
              </a:tr>
              <a:tr h="192405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Administração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27,9%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8549206"/>
                  </a:ext>
                </a:extLst>
              </a:tr>
              <a:tr h="192405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Urbanismo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19,9%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7951445"/>
                  </a:ext>
                </a:extLst>
              </a:tr>
              <a:tr h="192405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612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100,0%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92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6389980"/>
                  </a:ext>
                </a:extLst>
              </a:tr>
            </a:tbl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9972537"/>
              </p:ext>
            </p:extLst>
          </p:nvPr>
        </p:nvGraphicFramePr>
        <p:xfrm>
          <a:off x="716161" y="2176318"/>
          <a:ext cx="6266044" cy="3792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83518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9A433121-62DE-1B41-6DF1-5E8D93BBC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8C1DB-7E3E-4B71-8594-9B48E973CB01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3685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11175"/>
          </a:xfrm>
        </p:spPr>
        <p:txBody>
          <a:bodyPr>
            <a:normAutofit/>
          </a:bodyPr>
          <a:lstStyle/>
          <a:p>
            <a:r>
              <a:rPr lang="pt-BR" sz="2200" b="1" dirty="0">
                <a:solidFill>
                  <a:srgbClr val="1C1E1D"/>
                </a:solidFill>
                <a:latin typeface="Montserrat" pitchFamily="2" charset="0"/>
              </a:rPr>
              <a:t>Ficha Técnica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91540" y="958215"/>
            <a:ext cx="10538460" cy="5186363"/>
          </a:xfrm>
        </p:spPr>
        <p:txBody>
          <a:bodyPr numCol="2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1300" b="1" baseline="30000" dirty="0">
                <a:latin typeface="Montserrat" pitchFamily="2" charset="0"/>
              </a:rPr>
              <a:t>Prefeito Municipal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300" baseline="30000" dirty="0">
                <a:latin typeface="Montserrat" pitchFamily="2" charset="0"/>
              </a:rPr>
              <a:t>Ricardo Nunes</a:t>
            </a:r>
          </a:p>
          <a:p>
            <a:pPr marL="0" indent="0">
              <a:lnSpc>
                <a:spcPct val="100000"/>
              </a:lnSpc>
              <a:buNone/>
            </a:pPr>
            <a:endParaRPr lang="pt-BR" sz="1300" baseline="30000" dirty="0">
              <a:latin typeface="Montserrat" pitchFamily="2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t-BR" sz="1300" b="1" baseline="30000" dirty="0">
                <a:latin typeface="Montserrat" pitchFamily="2" charset="0"/>
              </a:rPr>
              <a:t>Controlador Geral do Município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300" baseline="30000" dirty="0">
                <a:latin typeface="Montserrat" pitchFamily="2" charset="0"/>
              </a:rPr>
              <a:t>Daniel Falcão</a:t>
            </a:r>
          </a:p>
          <a:p>
            <a:pPr marL="0" indent="0">
              <a:lnSpc>
                <a:spcPct val="100000"/>
              </a:lnSpc>
              <a:buNone/>
            </a:pPr>
            <a:endParaRPr lang="pt-BR" sz="1300" baseline="30000" dirty="0">
              <a:latin typeface="Montserrat" pitchFamily="2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t-BR" sz="1300" b="1" baseline="30000" dirty="0">
                <a:latin typeface="Montserrat" pitchFamily="2" charset="0"/>
              </a:rPr>
              <a:t>Chefe de Gabinete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300" baseline="30000" dirty="0">
                <a:latin typeface="Montserrat" pitchFamily="2" charset="0"/>
              </a:rPr>
              <a:t>Thalita Abdala </a:t>
            </a:r>
            <a:r>
              <a:rPr lang="pt-BR" sz="1300" baseline="30000" dirty="0" err="1">
                <a:latin typeface="Montserrat" pitchFamily="2" charset="0"/>
              </a:rPr>
              <a:t>Aris</a:t>
            </a:r>
            <a:endParaRPr lang="pt-BR" sz="1300" baseline="30000" dirty="0">
              <a:latin typeface="Montserrat" pitchFamily="2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pt-BR" sz="1300" b="1" baseline="30000" dirty="0">
              <a:latin typeface="Montserrat" pitchFamily="2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t-BR" sz="1300" b="1" baseline="30000" dirty="0">
                <a:latin typeface="Montserrat" pitchFamily="2" charset="0"/>
              </a:rPr>
              <a:t>Ouvidora Geral do Município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300" baseline="30000" dirty="0">
                <a:latin typeface="Montserrat" pitchFamily="2" charset="0"/>
              </a:rPr>
              <a:t>Maria </a:t>
            </a:r>
            <a:r>
              <a:rPr lang="pt-BR" sz="1300" baseline="30000" dirty="0" err="1">
                <a:latin typeface="Montserrat" pitchFamily="2" charset="0"/>
              </a:rPr>
              <a:t>Lumena</a:t>
            </a:r>
            <a:r>
              <a:rPr lang="pt-BR" sz="1300" baseline="30000" dirty="0">
                <a:latin typeface="Montserrat" pitchFamily="2" charset="0"/>
              </a:rPr>
              <a:t> </a:t>
            </a:r>
            <a:r>
              <a:rPr lang="pt-BR" sz="1300" baseline="30000" dirty="0" err="1">
                <a:latin typeface="Montserrat" pitchFamily="2" charset="0"/>
              </a:rPr>
              <a:t>Balaben</a:t>
            </a:r>
            <a:r>
              <a:rPr lang="pt-BR" sz="1300" baseline="30000" dirty="0">
                <a:latin typeface="Montserrat" pitchFamily="2" charset="0"/>
              </a:rPr>
              <a:t> Sampaio</a:t>
            </a:r>
          </a:p>
          <a:p>
            <a:pPr marL="0" indent="0">
              <a:lnSpc>
                <a:spcPct val="100000"/>
              </a:lnSpc>
              <a:buNone/>
            </a:pPr>
            <a:endParaRPr lang="pt-BR" sz="1300" baseline="30000" dirty="0">
              <a:latin typeface="Montserrat" pitchFamily="2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t-BR" sz="1300" b="1" baseline="30000" dirty="0">
                <a:latin typeface="Montserrat" pitchFamily="2" charset="0"/>
              </a:rPr>
              <a:t>Diretora de Transparência Passiva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300" baseline="30000" dirty="0">
                <a:latin typeface="Montserrat" pitchFamily="2" charset="0"/>
              </a:rPr>
              <a:t>Liliane Aparecida </a:t>
            </a:r>
            <a:r>
              <a:rPr lang="pt-BR" sz="1300" baseline="30000" dirty="0" err="1">
                <a:latin typeface="Montserrat" pitchFamily="2" charset="0"/>
              </a:rPr>
              <a:t>Carrillo</a:t>
            </a:r>
            <a:endParaRPr lang="pt-BR" sz="1300" baseline="30000" dirty="0">
              <a:latin typeface="Montserrat" pitchFamily="2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pt-BR" sz="1300" b="1" baseline="30000" dirty="0">
              <a:latin typeface="Montserrat" pitchFamily="2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t-BR" sz="1300" b="1" baseline="30000" dirty="0">
                <a:latin typeface="Montserrat" pitchFamily="2" charset="0"/>
              </a:rPr>
              <a:t>Equipe da Divisão de Transparência Passiva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300" baseline="30000" dirty="0">
                <a:latin typeface="Montserrat" pitchFamily="2" charset="0"/>
              </a:rPr>
              <a:t>Luan Vinicius de Souza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300" baseline="30000" dirty="0">
                <a:latin typeface="Montserrat" pitchFamily="2" charset="0"/>
              </a:rPr>
              <a:t>Rodrigo da Silva Rocha (estagiário)</a:t>
            </a:r>
          </a:p>
          <a:p>
            <a:pPr marL="0" indent="0">
              <a:lnSpc>
                <a:spcPct val="100000"/>
              </a:lnSpc>
              <a:buNone/>
            </a:pPr>
            <a:endParaRPr lang="pt-BR" sz="1300" b="1" baseline="30000" dirty="0">
              <a:latin typeface="Montserrat" pitchFamily="2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pt-BR" sz="1300" b="1" baseline="30000" dirty="0">
              <a:latin typeface="Montserrat" pitchFamily="2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t-BR" sz="1300" b="1" baseline="30000" dirty="0">
                <a:latin typeface="Montserrat" pitchFamily="2" charset="0"/>
              </a:rPr>
              <a:t>Diretora de Relatórios e Estatísticas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300" baseline="30000" dirty="0">
                <a:latin typeface="Montserrat" pitchFamily="2" charset="0"/>
              </a:rPr>
              <a:t>Sheila de Fátima Batista Malta</a:t>
            </a:r>
          </a:p>
          <a:p>
            <a:pPr marL="0" indent="0">
              <a:lnSpc>
                <a:spcPct val="100000"/>
              </a:lnSpc>
              <a:buNone/>
            </a:pPr>
            <a:endParaRPr lang="pt-BR" sz="1300" b="1" baseline="30000" dirty="0">
              <a:latin typeface="Montserrat" pitchFamily="2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t-BR" sz="1300" b="1" baseline="30000" dirty="0">
                <a:latin typeface="Montserrat" pitchFamily="2" charset="0"/>
              </a:rPr>
              <a:t>Equipe da Divisão de Relatórios e Estatística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300" baseline="30000" dirty="0">
                <a:latin typeface="Montserrat" pitchFamily="2" charset="0"/>
              </a:rPr>
              <a:t>Bianca Marli Siqueira de Freitas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300" baseline="30000" dirty="0">
                <a:latin typeface="Montserrat" pitchFamily="2" charset="0"/>
              </a:rPr>
              <a:t>Marcio Henrique Ramires dos Santos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1300" baseline="30000" dirty="0" err="1">
                <a:latin typeface="Montserrat" pitchFamily="2" charset="0"/>
              </a:rPr>
              <a:t>Thaina</a:t>
            </a:r>
            <a:r>
              <a:rPr lang="pt-BR" sz="1300" baseline="30000" dirty="0">
                <a:latin typeface="Montserrat" pitchFamily="2" charset="0"/>
              </a:rPr>
              <a:t> Batalha </a:t>
            </a:r>
            <a:r>
              <a:rPr lang="pt-BR" sz="1300" baseline="30000" dirty="0" err="1">
                <a:latin typeface="Montserrat" pitchFamily="2" charset="0"/>
              </a:rPr>
              <a:t>Mench</a:t>
            </a:r>
            <a:endParaRPr lang="pt-BR" sz="1300" baseline="30000" dirty="0">
              <a:latin typeface="Montserrat" pitchFamily="2" charset="0"/>
            </a:endParaRPr>
          </a:p>
          <a:p>
            <a:pPr marL="0" indent="0">
              <a:buNone/>
            </a:pPr>
            <a:endParaRPr lang="pt-BR" sz="1300" baseline="30000" dirty="0">
              <a:latin typeface="Montserrat" pitchFamily="2" charset="0"/>
            </a:endParaRPr>
          </a:p>
          <a:p>
            <a:pPr marL="0" indent="0">
              <a:buNone/>
            </a:pPr>
            <a:r>
              <a:rPr lang="pt-BR" sz="1300" b="1" baseline="30000" dirty="0">
                <a:latin typeface="Montserrat" pitchFamily="2" charset="0"/>
              </a:rPr>
              <a:t>Assessoria de Comunicação</a:t>
            </a:r>
            <a:endParaRPr lang="pt-BR" sz="1300" baseline="30000" dirty="0">
              <a:latin typeface="Montserrat" pitchFamily="2" charset="0"/>
            </a:endParaRPr>
          </a:p>
          <a:p>
            <a:pPr marL="0" indent="0">
              <a:buNone/>
            </a:pPr>
            <a:endParaRPr lang="pt-BR" sz="1300" baseline="30000" dirty="0">
              <a:latin typeface="Montserrat" pitchFamily="2" charset="0"/>
            </a:endParaRPr>
          </a:p>
          <a:p>
            <a:pPr marL="0" indent="0">
              <a:buNone/>
            </a:pPr>
            <a:r>
              <a:rPr lang="pt-BR" sz="1300" b="1" baseline="30000" dirty="0">
                <a:latin typeface="Montserrat" pitchFamily="2" charset="0"/>
              </a:rPr>
              <a:t>Jornalista</a:t>
            </a:r>
            <a:endParaRPr lang="pt-BR" sz="1300" baseline="30000" dirty="0">
              <a:latin typeface="Montserrat" pitchFamily="2" charset="0"/>
            </a:endParaRPr>
          </a:p>
          <a:p>
            <a:pPr marL="0" indent="0">
              <a:buNone/>
            </a:pPr>
            <a:r>
              <a:rPr lang="pt-BR" sz="1300" baseline="30000" dirty="0">
                <a:latin typeface="Montserrat" pitchFamily="2" charset="0"/>
              </a:rPr>
              <a:t>Wagner Luiz Taques da Rocha</a:t>
            </a:r>
            <a:br>
              <a:rPr lang="pt-BR" sz="1300" baseline="30000" dirty="0">
                <a:latin typeface="Montserrat" pitchFamily="2" charset="0"/>
              </a:rPr>
            </a:br>
            <a:endParaRPr lang="pt-BR" sz="1300" baseline="30000" dirty="0">
              <a:latin typeface="Montserrat" pitchFamily="2" charset="0"/>
            </a:endParaRPr>
          </a:p>
          <a:p>
            <a:pPr marL="0" indent="0">
              <a:buNone/>
            </a:pPr>
            <a:r>
              <a:rPr lang="pt-BR" sz="1300" b="1" baseline="30000" dirty="0">
                <a:latin typeface="Montserrat" pitchFamily="2" charset="0"/>
              </a:rPr>
              <a:t>Diagramação</a:t>
            </a:r>
            <a:endParaRPr lang="pt-BR" sz="1300" baseline="30000" dirty="0">
              <a:latin typeface="Montserrat" pitchFamily="2" charset="0"/>
            </a:endParaRPr>
          </a:p>
          <a:p>
            <a:pPr marL="0" indent="0">
              <a:buNone/>
            </a:pPr>
            <a:r>
              <a:rPr lang="pt-BR" sz="1300" baseline="30000" dirty="0">
                <a:latin typeface="Montserrat" pitchFamily="2" charset="0"/>
              </a:rPr>
              <a:t>Marília Miquelin</a:t>
            </a:r>
            <a:endParaRPr lang="pt-BR" sz="1300" dirty="0">
              <a:latin typeface="Montserrat" pitchFamily="2" charset="0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95E14E8-A019-4032-36D4-16B7C71D1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95084" y="6226493"/>
            <a:ext cx="2743200" cy="365125"/>
          </a:xfrm>
        </p:spPr>
        <p:txBody>
          <a:bodyPr/>
          <a:lstStyle/>
          <a:p>
            <a:fld id="{38F8C1DB-7E3E-4B71-8594-9B48E973CB01}" type="slidenum">
              <a:rPr lang="pt-BR" sz="900" b="1" smtClean="0">
                <a:solidFill>
                  <a:schemeClr val="tx1"/>
                </a:solidFill>
                <a:latin typeface="Montserrat" panose="00000500000000000000" pitchFamily="2" charset="0"/>
              </a:rPr>
              <a:t>2</a:t>
            </a:fld>
            <a:endParaRPr lang="pt-BR" sz="9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300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8073" y="392421"/>
            <a:ext cx="10515600" cy="492125"/>
          </a:xfrm>
        </p:spPr>
        <p:txBody>
          <a:bodyPr>
            <a:normAutofit/>
          </a:bodyPr>
          <a:lstStyle/>
          <a:p>
            <a:r>
              <a:rPr lang="pt-BR" sz="2200" b="1" dirty="0">
                <a:solidFill>
                  <a:srgbClr val="1C1E1D"/>
                </a:solidFill>
                <a:latin typeface="Montserrat" pitchFamily="2" charset="0"/>
              </a:rPr>
              <a:t>Apresentação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98327" y="1009650"/>
            <a:ext cx="10395346" cy="51101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1200" dirty="0">
                <a:solidFill>
                  <a:srgbClr val="1C1E1D"/>
                </a:solidFill>
                <a:latin typeface="Montserrat" pitchFamily="2" charset="0"/>
              </a:rPr>
              <a:t>	</a:t>
            </a:r>
            <a:r>
              <a:rPr lang="pt-BR" sz="1200" dirty="0">
                <a:solidFill>
                  <a:srgbClr val="1C1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Ouvidoria Geral do Município tem como missão o acolhimento e tratamento de demandas dos munícipes, seja pelo acolhimento de reclamações, elogios, sugestões e denúncias, como pelo recebimento e monitoramento dos pedidos de acesso à informação pública. </a:t>
            </a:r>
          </a:p>
          <a:p>
            <a:pPr marL="0" indent="0" algn="just">
              <a:buNone/>
            </a:pPr>
            <a:r>
              <a:rPr lang="pt-BR" sz="1200" dirty="0">
                <a:solidFill>
                  <a:srgbClr val="1C1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A Ouvidoria Geral do Município por meio da Divisão de Transparência Passiva é responsável pelo gerenciamento do Sistema  </a:t>
            </a:r>
            <a:r>
              <a:rPr lang="pt-BR" sz="1200" dirty="0" err="1">
                <a:solidFill>
                  <a:srgbClr val="1C1E1D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Sistema</a:t>
            </a:r>
            <a:r>
              <a:rPr lang="pt-BR" sz="1200" dirty="0">
                <a:solidFill>
                  <a:srgbClr val="1C1E1D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pt-BR" sz="1200" dirty="0" err="1">
                <a:solidFill>
                  <a:srgbClr val="1C1E1D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e-SIC</a:t>
            </a:r>
            <a:r>
              <a:rPr lang="pt-BR" sz="1200" dirty="0">
                <a:solidFill>
                  <a:srgbClr val="1C1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(Sistema eletrônico de informação ao Cidadão) , com atribuição de monitorar o registro, a tramitação e o atendimento dos pedidos de acesso de acordo com a LAI – Lei 12.527/2011 e o Decreto Municipal 53.623/2012. O monitoramento da tramitação dos protocolos consiste em dar suporte técnico e orientação aos pontos focais do </a:t>
            </a:r>
            <a:r>
              <a:rPr lang="pt-BR" sz="1200" dirty="0" err="1">
                <a:solidFill>
                  <a:srgbClr val="1C1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e-SIC</a:t>
            </a:r>
            <a:r>
              <a:rPr lang="pt-BR" sz="1200" dirty="0">
                <a:solidFill>
                  <a:srgbClr val="1C1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cada órgão (servidores habilitados para operar o sistema) para atendimento dos pedidos com respostas adequadas, cumprimento dos prazos legais, oportunizando ao cidadão o recebimento das informações pedidas assim como as indicações dos canais de atendimento da Prefeitura de São Paulo. </a:t>
            </a:r>
          </a:p>
          <a:p>
            <a:pPr marL="0" indent="0" algn="just">
              <a:buNone/>
            </a:pPr>
            <a:r>
              <a:rPr lang="pt-BR" sz="1200" dirty="0">
                <a:solidFill>
                  <a:srgbClr val="1C1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Como desdobramento dessa atividade, é feita a avaliação qualitativa dos pedidos, que considera o tempo de resposta dos órgãos, a tramitação dos recursos e os aspectos formais como a assinatura do responsável pela disponibilização da informação. Este relatório tem como objetivo proporcionar uma visão geral do número absoluto de atendimentos, seu fluxo, a natureza pública ou pessoal, os temas mais solicitados, a operacionalização das transferências dos protocolos de um órgão para outro pela competência.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D57411B-A298-0C9D-6CDA-FC1DCA44E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50473" y="6244917"/>
            <a:ext cx="2743200" cy="365125"/>
          </a:xfrm>
        </p:spPr>
        <p:txBody>
          <a:bodyPr/>
          <a:lstStyle/>
          <a:p>
            <a:fld id="{38F8C1DB-7E3E-4B71-8594-9B48E973CB01}" type="slidenum">
              <a:rPr lang="pt-BR" sz="900" b="1" smtClean="0">
                <a:solidFill>
                  <a:schemeClr val="tx1"/>
                </a:solidFill>
                <a:latin typeface="Montserrat" panose="00000500000000000000" pitchFamily="2" charset="0"/>
              </a:rPr>
              <a:t>3</a:t>
            </a:fld>
            <a:endParaRPr lang="pt-BR" sz="9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142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/>
          </a:bodyPr>
          <a:lstStyle/>
          <a:p>
            <a:r>
              <a:rPr lang="pt-BR" sz="2200" b="1" dirty="0">
                <a:latin typeface="Montserrat ExtraBold" panose="00000900000000000000" pitchFamily="2" charset="0"/>
              </a:rPr>
              <a:t>Dados estatísticos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898327" y="1009650"/>
            <a:ext cx="10395346" cy="51101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t-BR" sz="1200" dirty="0">
              <a:latin typeface="Montserrat ExtraBold"/>
            </a:endParaRPr>
          </a:p>
          <a:p>
            <a:pPr marL="0" indent="0" algn="just">
              <a:buNone/>
            </a:pPr>
            <a:r>
              <a:rPr lang="pt-BR" sz="1200" dirty="0">
                <a:latin typeface="Montserrat" panose="00000500000000000000" pitchFamily="2" charset="0"/>
              </a:rPr>
              <a:t>	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Os dados apresentados são extraídos de um banco de dados disponibilizados pela empresa responsável pelo sistema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e-SIC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, a PRODAM. A Diretora da Divisão de Relatórios e Estatísticas da Ouvidoria Geral do Município realiza a extração de dados, aplicando os filtros necessários para subsidiar a elaboração dos relatórios mensais e compila as informações para apresentação, considerando o número de protocolos registrados e o fluxo de atendimento, conforme Decreto 53.623/12. </a:t>
            </a:r>
          </a:p>
          <a:p>
            <a:pPr marL="0" indent="0" algn="just">
              <a:buNone/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	A Diretora da Divisão de Transparência Passiva confere os dados, disponibilizados pela Diretora da Divisão de Relatórios e Estatísticas, que compõem este relatório. Os dados estatísticos produzidos pela Divisão de Relatórios e Estatísticas da Ouvidoria Geral subsidiam a elaboração do Relatório Anual da LAI (artigo 51, inciso III do Decreto 53.623/12).</a:t>
            </a:r>
          </a:p>
          <a:p>
            <a:pPr marL="0" indent="0" algn="just">
              <a:buNone/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	A Controladoria Geral, consolida todas as informações das áreas envolvidas considerando os dados estatísticos produzidos pela Ouvidoria Geral. O Relatório Anual de 2024 está disponível para consulta através do link: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https://prefeitura.sp.gov.br/documents/d/controladoria_geral/relatorio_lei_de_acesso_a_informacao_2025-2-pdf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921BD142-AF4B-B722-3EF7-B5CF8383A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38674" y="6127750"/>
            <a:ext cx="2743200" cy="365125"/>
          </a:xfrm>
        </p:spPr>
        <p:txBody>
          <a:bodyPr/>
          <a:lstStyle/>
          <a:p>
            <a:fld id="{38F8C1DB-7E3E-4B71-8594-9B48E973CB01}" type="slidenum">
              <a:rPr lang="pt-BR" sz="900" b="1" smtClean="0">
                <a:solidFill>
                  <a:schemeClr val="tx1"/>
                </a:solidFill>
                <a:latin typeface="Montserrat" panose="00000500000000000000" pitchFamily="2" charset="0"/>
              </a:rPr>
              <a:t>4</a:t>
            </a:fld>
            <a:endParaRPr lang="pt-BR" sz="9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567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: Cantos Arredondados 37">
            <a:extLst>
              <a:ext uri="{FF2B5EF4-FFF2-40B4-BE49-F238E27FC236}">
                <a16:creationId xmlns:a16="http://schemas.microsoft.com/office/drawing/2014/main" id="{8AE5FAFD-32D8-E8C8-E165-3B18E0DDDF6D}"/>
              </a:ext>
            </a:extLst>
          </p:cNvPr>
          <p:cNvSpPr/>
          <p:nvPr/>
        </p:nvSpPr>
        <p:spPr>
          <a:xfrm>
            <a:off x="1240279" y="3551459"/>
            <a:ext cx="4729162" cy="2670500"/>
          </a:xfrm>
          <a:prstGeom prst="roundRect">
            <a:avLst>
              <a:gd name="adj" fmla="val 414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1" dirty="0"/>
              <a:t>v</a:t>
            </a: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/>
          </a:bodyPr>
          <a:lstStyle/>
          <a:p>
            <a:r>
              <a:rPr lang="pt-BR" sz="2200" b="1" dirty="0">
                <a:latin typeface="Montserrat ExtraBold" panose="00000900000000000000" pitchFamily="2" charset="0"/>
              </a:rPr>
              <a:t>Quantidade Total de Pedidos</a:t>
            </a:r>
            <a:endParaRPr lang="pt-BR" sz="2200" b="1" dirty="0">
              <a:solidFill>
                <a:srgbClr val="1C1E1D"/>
              </a:solidFill>
              <a:latin typeface="Montserrat ExtraBold" panose="00000900000000000000" pitchFamily="2" charset="0"/>
            </a:endParaRP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945314" y="1016895"/>
            <a:ext cx="10784157" cy="51101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1200" dirty="0">
                <a:latin typeface="Montserrat" panose="00000500000000000000" pitchFamily="2" charset="0"/>
              </a:rPr>
              <a:t>	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dezembro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de 2025 foram registrados </a:t>
            </a: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612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pedidos de acesso à informação, 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467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pedidos foram </a:t>
            </a: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atendidos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124 foram </a:t>
            </a: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indeferidos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na fase inicial. Em comparação com o mês anterior houve 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uma queda de -0,16</a:t>
            </a: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considerando que em 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novembro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de 2025 foram registrados 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613 pedidos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de informação. Totalizando </a:t>
            </a: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7.685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protocolos no ano de </a:t>
            </a: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	Em comparação ao mês de 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dezembro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de 2024, que registrou 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357 pedidos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dezembro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de 2025 apresentou 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aumento expressivo de </a:t>
            </a: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71,43%.</a:t>
            </a:r>
            <a:endParaRPr lang="pt-B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pt-BR" sz="1200" b="1" dirty="0">
              <a:latin typeface="Montserrat ExtraBold"/>
            </a:endParaRPr>
          </a:p>
          <a:p>
            <a:pPr marL="0" indent="0" algn="just">
              <a:buNone/>
            </a:pPr>
            <a:endParaRPr lang="pt-BR" sz="1200" dirty="0">
              <a:latin typeface="Montserrat ExtraBold"/>
            </a:endParaRPr>
          </a:p>
        </p:txBody>
      </p:sp>
      <p:sp>
        <p:nvSpPr>
          <p:cNvPr id="16" name="Retângulo Arredondado 57">
            <a:extLst>
              <a:ext uri="{FF2B5EF4-FFF2-40B4-BE49-F238E27FC236}">
                <a16:creationId xmlns:a16="http://schemas.microsoft.com/office/drawing/2014/main" id="{59DF9F7E-5729-8756-22A7-6CFAF5862F73}"/>
              </a:ext>
            </a:extLst>
          </p:cNvPr>
          <p:cNvSpPr/>
          <p:nvPr/>
        </p:nvSpPr>
        <p:spPr>
          <a:xfrm>
            <a:off x="1348192" y="3175462"/>
            <a:ext cx="2256668" cy="396515"/>
          </a:xfrm>
          <a:prstGeom prst="roundRect">
            <a:avLst/>
          </a:prstGeom>
          <a:solidFill>
            <a:srgbClr val="46BDC6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800" b="1" i="0" u="none" strike="noStrike" kern="1200" baseline="0">
                <a:solidFill>
                  <a:srgbClr val="08547E"/>
                </a:solidFill>
                <a:latin typeface="+mn-lt"/>
                <a:ea typeface="+mn-ea"/>
                <a:cs typeface="+mn-cs"/>
              </a:defRPr>
            </a:pPr>
            <a:endParaRPr lang="pt-BR" sz="800" dirty="0">
              <a:solidFill>
                <a:schemeClr val="bg1"/>
              </a:solidFill>
            </a:endParaRPr>
          </a:p>
          <a:p>
            <a:pPr algn="ctr">
              <a:defRPr sz="1800" b="1" i="0" u="none" strike="noStrike" kern="1200" baseline="0">
                <a:solidFill>
                  <a:srgbClr val="08547E"/>
                </a:solidFill>
                <a:latin typeface="+mn-lt"/>
                <a:ea typeface="+mn-ea"/>
                <a:cs typeface="+mn-cs"/>
              </a:defRPr>
            </a:pPr>
            <a:r>
              <a:rPr lang="pt-BR" sz="1200" dirty="0" smtClean="0">
                <a:solidFill>
                  <a:schemeClr val="bg1"/>
                </a:solidFill>
                <a:latin typeface="Montserrat" panose="00000500000000000000" pitchFamily="2" charset="0"/>
              </a:rPr>
              <a:t>Novembro/2025 </a:t>
            </a:r>
            <a:r>
              <a:rPr lang="pt-BR" sz="1200" dirty="0">
                <a:solidFill>
                  <a:schemeClr val="bg1"/>
                </a:solidFill>
                <a:latin typeface="Montserrat" panose="00000500000000000000" pitchFamily="2" charset="0"/>
              </a:rPr>
              <a:t>X </a:t>
            </a:r>
            <a:r>
              <a:rPr lang="pt-BR" sz="1200" dirty="0" smtClean="0">
                <a:solidFill>
                  <a:schemeClr val="bg1"/>
                </a:solidFill>
                <a:latin typeface="Montserrat" panose="00000500000000000000" pitchFamily="2" charset="0"/>
              </a:rPr>
              <a:t>Dezembro/2025</a:t>
            </a:r>
            <a:endParaRPr lang="pt-BR" sz="12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>
              <a:defRPr sz="1800" b="1" i="0" u="none" strike="noStrike" kern="1200" baseline="0">
                <a:solidFill>
                  <a:srgbClr val="08547E"/>
                </a:solidFill>
                <a:latin typeface="+mn-lt"/>
                <a:ea typeface="+mn-ea"/>
                <a:cs typeface="+mn-cs"/>
              </a:defRPr>
            </a:pPr>
            <a:endParaRPr lang="pt-BR" sz="1200" dirty="0">
              <a:solidFill>
                <a:schemeClr val="bg1"/>
              </a:solidFill>
            </a:endParaRPr>
          </a:p>
        </p:txBody>
      </p:sp>
      <p:sp>
        <p:nvSpPr>
          <p:cNvPr id="18" name="Retângulo Arredondado 57">
            <a:extLst>
              <a:ext uri="{FF2B5EF4-FFF2-40B4-BE49-F238E27FC236}">
                <a16:creationId xmlns:a16="http://schemas.microsoft.com/office/drawing/2014/main" id="{FEB88AAE-610C-3795-BEBA-2EA2F6A6C118}"/>
              </a:ext>
            </a:extLst>
          </p:cNvPr>
          <p:cNvSpPr/>
          <p:nvPr/>
        </p:nvSpPr>
        <p:spPr>
          <a:xfrm>
            <a:off x="6337393" y="3234229"/>
            <a:ext cx="2535464" cy="373174"/>
          </a:xfrm>
          <a:prstGeom prst="roundRect">
            <a:avLst/>
          </a:prstGeom>
          <a:solidFill>
            <a:srgbClr val="46BDC6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800" b="1" i="0" u="none" strike="noStrike" kern="1200" baseline="0">
                <a:solidFill>
                  <a:srgbClr val="08547E"/>
                </a:solidFill>
                <a:latin typeface="+mn-lt"/>
                <a:ea typeface="+mn-ea"/>
                <a:cs typeface="+mn-cs"/>
              </a:defRPr>
            </a:pPr>
            <a:endParaRPr lang="pt-BR" sz="800" dirty="0">
              <a:solidFill>
                <a:schemeClr val="bg1"/>
              </a:solidFill>
            </a:endParaRPr>
          </a:p>
          <a:p>
            <a:pPr algn="ctr">
              <a:defRPr sz="1800" b="1" i="0" u="none" strike="noStrike" kern="1200" baseline="0">
                <a:solidFill>
                  <a:srgbClr val="08547E"/>
                </a:solidFill>
                <a:latin typeface="+mn-lt"/>
                <a:ea typeface="+mn-ea"/>
                <a:cs typeface="+mn-cs"/>
              </a:defRPr>
            </a:pPr>
            <a:r>
              <a:rPr lang="pt-BR" sz="1200" dirty="0" smtClean="0">
                <a:solidFill>
                  <a:schemeClr val="bg1"/>
                </a:solidFill>
                <a:latin typeface="Montserrat" panose="00000500000000000000" pitchFamily="2" charset="0"/>
              </a:rPr>
              <a:t>Dezembro/2024 </a:t>
            </a:r>
            <a:r>
              <a:rPr lang="pt-BR" sz="1200" dirty="0">
                <a:solidFill>
                  <a:schemeClr val="bg1"/>
                </a:solidFill>
                <a:latin typeface="Montserrat" panose="00000500000000000000" pitchFamily="2" charset="0"/>
              </a:rPr>
              <a:t>X </a:t>
            </a:r>
            <a:r>
              <a:rPr lang="pt-BR" sz="1200" dirty="0" smtClean="0">
                <a:solidFill>
                  <a:schemeClr val="bg1"/>
                </a:solidFill>
                <a:latin typeface="Montserrat" panose="00000500000000000000" pitchFamily="2" charset="0"/>
              </a:rPr>
              <a:t>Dezembro/2025</a:t>
            </a:r>
            <a:endParaRPr lang="pt-BR" sz="12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>
              <a:defRPr sz="1800" b="1" i="0" u="none" strike="noStrike" kern="1200" baseline="0">
                <a:solidFill>
                  <a:srgbClr val="08547E"/>
                </a:solidFill>
                <a:latin typeface="+mn-lt"/>
                <a:ea typeface="+mn-ea"/>
                <a:cs typeface="+mn-cs"/>
              </a:defRPr>
            </a:pPr>
            <a:endParaRPr lang="pt-BR" sz="1200" dirty="0">
              <a:solidFill>
                <a:schemeClr val="bg1"/>
              </a:solidFill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0671C4D8-9D36-0B2D-30E0-867C9D31C6B7}"/>
              </a:ext>
            </a:extLst>
          </p:cNvPr>
          <p:cNvSpPr/>
          <p:nvPr/>
        </p:nvSpPr>
        <p:spPr>
          <a:xfrm>
            <a:off x="7269024" y="2188689"/>
            <a:ext cx="1833047" cy="580827"/>
          </a:xfrm>
          <a:prstGeom prst="roundRect">
            <a:avLst>
              <a:gd name="adj" fmla="val 10244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1" b="1" dirty="0" smtClean="0">
                <a:solidFill>
                  <a:schemeClr val="tx1"/>
                </a:solidFill>
                <a:latin typeface="Montserrat" panose="00000500000000000000" pitchFamily="2" charset="0"/>
              </a:rPr>
              <a:t>124</a:t>
            </a:r>
            <a:endParaRPr lang="pt-BR" sz="1801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pt-BR" sz="900" b="1" dirty="0">
                <a:solidFill>
                  <a:schemeClr val="tx1"/>
                </a:solidFill>
                <a:latin typeface="Montserrat" panose="00000500000000000000" pitchFamily="2" charset="0"/>
              </a:rPr>
              <a:t>Indeferidos</a:t>
            </a:r>
          </a:p>
        </p:txBody>
      </p:sp>
      <p:sp>
        <p:nvSpPr>
          <p:cNvPr id="3" name="Retângulo: Cantos Arredondados 14">
            <a:extLst>
              <a:ext uri="{FF2B5EF4-FFF2-40B4-BE49-F238E27FC236}">
                <a16:creationId xmlns:a16="http://schemas.microsoft.com/office/drawing/2014/main" id="{3876DD37-0345-D5F3-3AE0-F332BB89358F}"/>
              </a:ext>
            </a:extLst>
          </p:cNvPr>
          <p:cNvSpPr/>
          <p:nvPr/>
        </p:nvSpPr>
        <p:spPr>
          <a:xfrm>
            <a:off x="3289638" y="2215436"/>
            <a:ext cx="1774494" cy="580827"/>
          </a:xfrm>
          <a:prstGeom prst="roundRect">
            <a:avLst>
              <a:gd name="adj" fmla="val 10244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1" b="1" dirty="0" smtClean="0">
                <a:solidFill>
                  <a:schemeClr val="tx1"/>
                </a:solidFill>
                <a:latin typeface="Montserrat" panose="00000500000000000000" pitchFamily="2" charset="0"/>
              </a:rPr>
              <a:t>612</a:t>
            </a:r>
            <a:endParaRPr lang="pt-BR" sz="1801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pt-BR" sz="900" b="1" dirty="0">
                <a:solidFill>
                  <a:schemeClr val="tx1"/>
                </a:solidFill>
                <a:latin typeface="Montserrat" panose="00000500000000000000" pitchFamily="2" charset="0"/>
              </a:rPr>
              <a:t>Pedidos</a:t>
            </a:r>
          </a:p>
        </p:txBody>
      </p:sp>
      <p:sp>
        <p:nvSpPr>
          <p:cNvPr id="9" name="Retângulo: Cantos Arredondados 14">
            <a:extLst>
              <a:ext uri="{FF2B5EF4-FFF2-40B4-BE49-F238E27FC236}">
                <a16:creationId xmlns:a16="http://schemas.microsoft.com/office/drawing/2014/main" id="{BD5070ED-F8FC-91B9-40BA-6CFEAD364F7D}"/>
              </a:ext>
            </a:extLst>
          </p:cNvPr>
          <p:cNvSpPr/>
          <p:nvPr/>
        </p:nvSpPr>
        <p:spPr>
          <a:xfrm>
            <a:off x="5305006" y="2192019"/>
            <a:ext cx="1774494" cy="580827"/>
          </a:xfrm>
          <a:prstGeom prst="roundRect">
            <a:avLst>
              <a:gd name="adj" fmla="val 10244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1" b="1" dirty="0" smtClean="0">
                <a:solidFill>
                  <a:schemeClr val="tx1"/>
                </a:solidFill>
                <a:latin typeface="Montserrat" panose="00000500000000000000" pitchFamily="2" charset="0"/>
              </a:rPr>
              <a:t>467</a:t>
            </a:r>
            <a:endParaRPr lang="pt-BR" sz="1801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pt-BR" sz="900" b="1" dirty="0">
                <a:solidFill>
                  <a:schemeClr val="tx1"/>
                </a:solidFill>
                <a:latin typeface="Montserrat" panose="00000500000000000000" pitchFamily="2" charset="0"/>
              </a:rPr>
              <a:t>Atendidos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3B507A8F-6817-C9A1-E994-EECE5E0DF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8553" y="2307846"/>
            <a:ext cx="386862" cy="386862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2C440016-42CD-2F5A-8094-03A2CE951D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6774" y="2261898"/>
            <a:ext cx="416702" cy="41670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D2849DF2-E05C-CA46-C775-750D404716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9581" y="2307846"/>
            <a:ext cx="333042" cy="333042"/>
          </a:xfrm>
          <a:prstGeom prst="rect">
            <a:avLst/>
          </a:prstGeom>
        </p:spPr>
      </p:pic>
      <p:sp>
        <p:nvSpPr>
          <p:cNvPr id="8" name="Espaço Reservado para Número de Slide 7">
            <a:extLst>
              <a:ext uri="{FF2B5EF4-FFF2-40B4-BE49-F238E27FC236}">
                <a16:creationId xmlns:a16="http://schemas.microsoft.com/office/drawing/2014/main" id="{5DE952FA-0F6D-9591-02DE-B2BA6C660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97895"/>
            <a:ext cx="2743200" cy="365125"/>
          </a:xfrm>
        </p:spPr>
        <p:txBody>
          <a:bodyPr/>
          <a:lstStyle/>
          <a:p>
            <a:fld id="{38F8C1DB-7E3E-4B71-8594-9B48E973CB01}" type="slidenum">
              <a:rPr lang="pt-BR" sz="900" b="1" smtClean="0">
                <a:solidFill>
                  <a:schemeClr val="tx1"/>
                </a:solidFill>
                <a:latin typeface="Montserrat" panose="00000500000000000000" pitchFamily="2" charset="0"/>
              </a:rPr>
              <a:t>5</a:t>
            </a:fld>
            <a:endParaRPr lang="pt-BR" sz="9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24" name="Retângulo: Cantos Arredondados 37">
            <a:extLst>
              <a:ext uri="{FF2B5EF4-FFF2-40B4-BE49-F238E27FC236}">
                <a16:creationId xmlns:a16="http://schemas.microsoft.com/office/drawing/2014/main" id="{8AE5FAFD-32D8-E8C8-E165-3B18E0DDDF6D}"/>
              </a:ext>
            </a:extLst>
          </p:cNvPr>
          <p:cNvSpPr/>
          <p:nvPr/>
        </p:nvSpPr>
        <p:spPr>
          <a:xfrm>
            <a:off x="6218461" y="3590928"/>
            <a:ext cx="4708171" cy="2573887"/>
          </a:xfrm>
          <a:prstGeom prst="roundRect">
            <a:avLst>
              <a:gd name="adj" fmla="val 414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1" dirty="0"/>
              <a:t>v</a:t>
            </a:r>
          </a:p>
        </p:txBody>
      </p:sp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259B8C2E-17A0-25DC-9619-91571FD73D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3114181"/>
              </p:ext>
            </p:extLst>
          </p:nvPr>
        </p:nvGraphicFramePr>
        <p:xfrm>
          <a:off x="1261270" y="3587564"/>
          <a:ext cx="4708171" cy="2655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9" name="Gráfico 18">
            <a:extLst>
              <a:ext uri="{FF2B5EF4-FFF2-40B4-BE49-F238E27FC236}">
                <a16:creationId xmlns:a16="http://schemas.microsoft.com/office/drawing/2014/main" id="{00000000-0008-0000-01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1449762"/>
              </p:ext>
            </p:extLst>
          </p:nvPr>
        </p:nvGraphicFramePr>
        <p:xfrm>
          <a:off x="6218461" y="3631125"/>
          <a:ext cx="4708171" cy="2550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52769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26794" y="365125"/>
            <a:ext cx="10515600" cy="492125"/>
          </a:xfrm>
        </p:spPr>
        <p:txBody>
          <a:bodyPr>
            <a:normAutofit/>
          </a:bodyPr>
          <a:lstStyle/>
          <a:p>
            <a:r>
              <a:rPr lang="pt-BR" sz="2200" b="1" dirty="0">
                <a:latin typeface="Montserrat ExtraBold"/>
              </a:rPr>
              <a:t>Quantidade de Pedidos por Status </a:t>
            </a:r>
            <a:endParaRPr lang="pt-BR" sz="2200" b="1" dirty="0">
              <a:solidFill>
                <a:srgbClr val="1C1E1D"/>
              </a:solidFill>
              <a:latin typeface="Montserrat ExtraBold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426794" y="857250"/>
            <a:ext cx="5426387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>
                <a:latin typeface="Montserrat" panose="00000500000000000000" pitchFamily="2" charset="0"/>
              </a:rPr>
              <a:t>	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Em cada instância recursal há uma quantidade de decisões deferidas e indeferidas dentro daquele mês, havendo a possibilidade de análise de pedidos de acesso à informação registrados nos meses anteriores. É importante salientar que, em virtude dos prazos de atendimento e prazos recursais</a:t>
            </a: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, o número total de solicitações não coincidirá com o número total de decisões recursais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. O detalhamento completo dos dados estatísticos apresentados pode ser obtido ao consultar os relatórios publicados na página da Controladoria Geral do Município, disponível em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https://capital.sp.gov.br/web/ouvidoria/w/transparencia_passiva/261543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	Ao realizar o cadastro via sistema, o cidadão (ã) registra a solicitação de informação pública conforme disposto no artigo 5º do Decreto 53.623/12 e orientação da Carta de Serviços -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https://sp156.prefeitura.sp.gov.br/portal/servicos/informacao?conteudo=932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. Inicia-se o fluxo de tramitação do pedido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e-SIC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que estabelece o prazo inicial de 20 dias prorrogáveis por mais 10 dias (artigos 18 e 19 do Decreto 53.623/12). Não sendo satisfatória a resposta há a possibilidade de registro de 03 instâncias recursais, sendo a última dirigida à CMAI- Comissão Municipal de Acesso à Informação, espaço colegiado nos termos do artigo 52 do Decreto 53.623/12</a:t>
            </a:r>
            <a:r>
              <a:rPr lang="pt-BR" sz="1200" dirty="0">
                <a:latin typeface="Montserrat" panose="00000500000000000000" pitchFamily="2" charset="0"/>
              </a:rPr>
              <a:t>.  </a:t>
            </a:r>
          </a:p>
        </p:txBody>
      </p:sp>
      <p:sp>
        <p:nvSpPr>
          <p:cNvPr id="14" name="Retângulo: Cantos Arredondados 37">
            <a:extLst>
              <a:ext uri="{FF2B5EF4-FFF2-40B4-BE49-F238E27FC236}">
                <a16:creationId xmlns:a16="http://schemas.microsoft.com/office/drawing/2014/main" id="{BC0808C7-93FE-5132-2852-FC26A051A861}"/>
              </a:ext>
            </a:extLst>
          </p:cNvPr>
          <p:cNvSpPr/>
          <p:nvPr/>
        </p:nvSpPr>
        <p:spPr>
          <a:xfrm>
            <a:off x="4131516" y="5119604"/>
            <a:ext cx="1499464" cy="1035535"/>
          </a:xfrm>
          <a:prstGeom prst="roundRect">
            <a:avLst>
              <a:gd name="adj" fmla="val 4149"/>
            </a:avLst>
          </a:prstGeom>
          <a:solidFill>
            <a:srgbClr val="D2F0F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000" dirty="0">
                <a:solidFill>
                  <a:schemeClr val="tx1"/>
                </a:solidFill>
                <a:latin typeface="Montserrat" panose="00000500000000000000" pitchFamily="2" charset="0"/>
              </a:rPr>
              <a:t>Em relação às instâncias recursais, elas estão indicadas na tabela conforme as fases de tramitação.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FC5160C-C90B-43F4-5242-FF74A0EA72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2846" y="5231684"/>
            <a:ext cx="457341" cy="457341"/>
          </a:xfrm>
          <a:prstGeom prst="rect">
            <a:avLst/>
          </a:prstGeom>
        </p:spPr>
      </p:pic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8D424805-954D-9417-C91B-D463D6526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4769" y="6182975"/>
            <a:ext cx="2743200" cy="365125"/>
          </a:xfrm>
        </p:spPr>
        <p:txBody>
          <a:bodyPr/>
          <a:lstStyle/>
          <a:p>
            <a:fld id="{38F8C1DB-7E3E-4B71-8594-9B48E973CB01}" type="slidenum">
              <a:rPr lang="pt-BR" sz="900" b="1" smtClean="0">
                <a:solidFill>
                  <a:schemeClr val="tx1"/>
                </a:solidFill>
                <a:latin typeface="Montserrat" panose="00000500000000000000" pitchFamily="2" charset="0"/>
              </a:rPr>
              <a:t>6</a:t>
            </a:fld>
            <a:endParaRPr lang="pt-BR" sz="9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5363979"/>
              </p:ext>
            </p:extLst>
          </p:nvPr>
        </p:nvGraphicFramePr>
        <p:xfrm>
          <a:off x="5853181" y="900265"/>
          <a:ext cx="6170654" cy="5282709"/>
        </p:xfrm>
        <a:graphic>
          <a:graphicData uri="http://schemas.openxmlformats.org/drawingml/2006/table">
            <a:tbl>
              <a:tblPr/>
              <a:tblGrid>
                <a:gridCol w="774313">
                  <a:extLst>
                    <a:ext uri="{9D8B030D-6E8A-4147-A177-3AD203B41FA5}">
                      <a16:colId xmlns:a16="http://schemas.microsoft.com/office/drawing/2014/main" val="1741286029"/>
                    </a:ext>
                  </a:extLst>
                </a:gridCol>
                <a:gridCol w="930478">
                  <a:extLst>
                    <a:ext uri="{9D8B030D-6E8A-4147-A177-3AD203B41FA5}">
                      <a16:colId xmlns:a16="http://schemas.microsoft.com/office/drawing/2014/main" val="1629822406"/>
                    </a:ext>
                  </a:extLst>
                </a:gridCol>
                <a:gridCol w="390411">
                  <a:extLst>
                    <a:ext uri="{9D8B030D-6E8A-4147-A177-3AD203B41FA5}">
                      <a16:colId xmlns:a16="http://schemas.microsoft.com/office/drawing/2014/main" val="4067824660"/>
                    </a:ext>
                  </a:extLst>
                </a:gridCol>
                <a:gridCol w="390411">
                  <a:extLst>
                    <a:ext uri="{9D8B030D-6E8A-4147-A177-3AD203B41FA5}">
                      <a16:colId xmlns:a16="http://schemas.microsoft.com/office/drawing/2014/main" val="4076960027"/>
                    </a:ext>
                  </a:extLst>
                </a:gridCol>
                <a:gridCol w="435958">
                  <a:extLst>
                    <a:ext uri="{9D8B030D-6E8A-4147-A177-3AD203B41FA5}">
                      <a16:colId xmlns:a16="http://schemas.microsoft.com/office/drawing/2014/main" val="2042236140"/>
                    </a:ext>
                  </a:extLst>
                </a:gridCol>
                <a:gridCol w="347032">
                  <a:extLst>
                    <a:ext uri="{9D8B030D-6E8A-4147-A177-3AD203B41FA5}">
                      <a16:colId xmlns:a16="http://schemas.microsoft.com/office/drawing/2014/main" val="2912435235"/>
                    </a:ext>
                  </a:extLst>
                </a:gridCol>
                <a:gridCol w="347032">
                  <a:extLst>
                    <a:ext uri="{9D8B030D-6E8A-4147-A177-3AD203B41FA5}">
                      <a16:colId xmlns:a16="http://schemas.microsoft.com/office/drawing/2014/main" val="4008872484"/>
                    </a:ext>
                  </a:extLst>
                </a:gridCol>
                <a:gridCol w="279794">
                  <a:extLst>
                    <a:ext uri="{9D8B030D-6E8A-4147-A177-3AD203B41FA5}">
                      <a16:colId xmlns:a16="http://schemas.microsoft.com/office/drawing/2014/main" val="269966930"/>
                    </a:ext>
                  </a:extLst>
                </a:gridCol>
                <a:gridCol w="279794">
                  <a:extLst>
                    <a:ext uri="{9D8B030D-6E8A-4147-A177-3AD203B41FA5}">
                      <a16:colId xmlns:a16="http://schemas.microsoft.com/office/drawing/2014/main" val="3805527879"/>
                    </a:ext>
                  </a:extLst>
                </a:gridCol>
                <a:gridCol w="329680">
                  <a:extLst>
                    <a:ext uri="{9D8B030D-6E8A-4147-A177-3AD203B41FA5}">
                      <a16:colId xmlns:a16="http://schemas.microsoft.com/office/drawing/2014/main" val="4170852527"/>
                    </a:ext>
                  </a:extLst>
                </a:gridCol>
                <a:gridCol w="329680">
                  <a:extLst>
                    <a:ext uri="{9D8B030D-6E8A-4147-A177-3AD203B41FA5}">
                      <a16:colId xmlns:a16="http://schemas.microsoft.com/office/drawing/2014/main" val="579064291"/>
                    </a:ext>
                  </a:extLst>
                </a:gridCol>
                <a:gridCol w="329680">
                  <a:extLst>
                    <a:ext uri="{9D8B030D-6E8A-4147-A177-3AD203B41FA5}">
                      <a16:colId xmlns:a16="http://schemas.microsoft.com/office/drawing/2014/main" val="1404876610"/>
                    </a:ext>
                  </a:extLst>
                </a:gridCol>
                <a:gridCol w="329680">
                  <a:extLst>
                    <a:ext uri="{9D8B030D-6E8A-4147-A177-3AD203B41FA5}">
                      <a16:colId xmlns:a16="http://schemas.microsoft.com/office/drawing/2014/main" val="187176676"/>
                    </a:ext>
                  </a:extLst>
                </a:gridCol>
                <a:gridCol w="308848">
                  <a:extLst>
                    <a:ext uri="{9D8B030D-6E8A-4147-A177-3AD203B41FA5}">
                      <a16:colId xmlns:a16="http://schemas.microsoft.com/office/drawing/2014/main" val="2377332621"/>
                    </a:ext>
                  </a:extLst>
                </a:gridCol>
                <a:gridCol w="367863">
                  <a:extLst>
                    <a:ext uri="{9D8B030D-6E8A-4147-A177-3AD203B41FA5}">
                      <a16:colId xmlns:a16="http://schemas.microsoft.com/office/drawing/2014/main" val="1571246710"/>
                    </a:ext>
                  </a:extLst>
                </a:gridCol>
              </a:tblGrid>
              <a:tr h="30625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ETAPA</a:t>
                      </a:r>
                    </a:p>
                  </a:txBody>
                  <a:tcPr marL="7267" marR="7267" marT="7267" marB="0" anchor="ctr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DETALHAMENTO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jan</a:t>
                      </a:r>
                      <a:r>
                        <a:rPr lang="pt-BR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/25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fev/25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mar/25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abr/25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mai/25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jun/25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jul/25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ago/25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set/25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out/25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nov/25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dez/25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D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4163744"/>
                  </a:ext>
                </a:extLst>
              </a:tr>
              <a:tr h="3062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171717"/>
                          </a:solidFill>
                          <a:effectLst/>
                          <a:latin typeface="Arial" panose="020B0604020202020204" pitchFamily="34" charset="0"/>
                        </a:rPr>
                        <a:t>PEDIDOS INICIAIS</a:t>
                      </a:r>
                    </a:p>
                  </a:txBody>
                  <a:tcPr marL="87201" marR="7267" marT="7267" marB="0" anchor="ctr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Pedidos registrados</a:t>
                      </a:r>
                    </a:p>
                  </a:txBody>
                  <a:tcPr marL="87201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590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610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650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776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600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554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687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637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621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613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612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7685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085892"/>
                  </a:ext>
                </a:extLst>
              </a:tr>
              <a:tr h="306257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7" marR="7267" marT="7267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171717"/>
                          </a:solidFill>
                          <a:effectLst/>
                          <a:latin typeface="Arial" panose="020B0604020202020204" pitchFamily="34" charset="0"/>
                        </a:rPr>
                        <a:t>Decisões iniciais</a:t>
                      </a:r>
                    </a:p>
                  </a:txBody>
                  <a:tcPr marL="87201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409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527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584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602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643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544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587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586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646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661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522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591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6902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1240264"/>
                  </a:ext>
                </a:extLst>
              </a:tr>
              <a:tr h="244802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7" marR="7267" marT="7267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↳ Atendidos</a:t>
                      </a:r>
                    </a:p>
                  </a:txBody>
                  <a:tcPr marL="87201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322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408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480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517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447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461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500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440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417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467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5379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1764306"/>
                  </a:ext>
                </a:extLst>
              </a:tr>
              <a:tr h="244802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7" marR="7267" marT="7267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↳ Indeferidos</a:t>
                      </a:r>
                    </a:p>
                  </a:txBody>
                  <a:tcPr marL="87201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87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119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119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122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126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89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140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146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221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1523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8180466"/>
                  </a:ext>
                </a:extLst>
              </a:tr>
              <a:tr h="454953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171717"/>
                          </a:solidFill>
                          <a:effectLst/>
                          <a:latin typeface="Arial" panose="020B0604020202020204" pitchFamily="34" charset="0"/>
                        </a:rPr>
                        <a:t>RECURSOS - 1ª INSTÂNCIA</a:t>
                      </a:r>
                    </a:p>
                  </a:txBody>
                  <a:tcPr marL="87201" marR="7267" marT="7267" marB="0" anchor="ctr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Solicitações</a:t>
                      </a:r>
                    </a:p>
                  </a:txBody>
                  <a:tcPr marL="87201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148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118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944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2214728"/>
                  </a:ext>
                </a:extLst>
              </a:tr>
              <a:tr h="244802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7" marR="7267" marT="7267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171717"/>
                          </a:solidFill>
                          <a:effectLst/>
                          <a:latin typeface="Arial" panose="020B0604020202020204" pitchFamily="34" charset="0"/>
                        </a:rPr>
                        <a:t>Decisões</a:t>
                      </a:r>
                    </a:p>
                  </a:txBody>
                  <a:tcPr marL="87201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633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6405111"/>
                  </a:ext>
                </a:extLst>
              </a:tr>
              <a:tr h="244802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7" marR="7267" marT="7267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↳ Deferidos</a:t>
                      </a:r>
                    </a:p>
                  </a:txBody>
                  <a:tcPr marL="87201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409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8396068"/>
                  </a:ext>
                </a:extLst>
              </a:tr>
              <a:tr h="244802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7" marR="7267" marT="7267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↳ Indeferidos</a:t>
                      </a:r>
                    </a:p>
                  </a:txBody>
                  <a:tcPr marL="87201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224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4399665"/>
                  </a:ext>
                </a:extLst>
              </a:tr>
              <a:tr h="454953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171717"/>
                          </a:solidFill>
                          <a:effectLst/>
                          <a:latin typeface="Arial" panose="020B0604020202020204" pitchFamily="34" charset="0"/>
                        </a:rPr>
                        <a:t>RECURSOS - 2ª INSTÂNCIA</a:t>
                      </a:r>
                    </a:p>
                  </a:txBody>
                  <a:tcPr marL="87201" marR="7267" marT="7267" marB="0" anchor="ctr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Solicitações</a:t>
                      </a:r>
                    </a:p>
                  </a:txBody>
                  <a:tcPr marL="87201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130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164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161217"/>
                  </a:ext>
                </a:extLst>
              </a:tr>
              <a:tr h="306257">
                <a:tc>
                  <a:txBody>
                    <a:bodyPr/>
                    <a:lstStyle/>
                    <a:p>
                      <a:pPr algn="l" fontAlgn="b"/>
                      <a:endParaRPr lang="pt-BR" sz="800" b="1" i="0" u="none" strike="noStrike">
                        <a:solidFill>
                          <a:srgbClr val="17171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7" marR="7267" marT="7267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Recurso de Ofício (RO)</a:t>
                      </a:r>
                    </a:p>
                  </a:txBody>
                  <a:tcPr marL="87201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114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152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690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0371238"/>
                  </a:ext>
                </a:extLst>
              </a:tr>
              <a:tr h="244802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7" marR="7267" marT="7267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171717"/>
                          </a:solidFill>
                          <a:effectLst/>
                          <a:latin typeface="Arial" panose="020B0604020202020204" pitchFamily="34" charset="0"/>
                        </a:rPr>
                        <a:t>Decisões</a:t>
                      </a:r>
                    </a:p>
                  </a:txBody>
                  <a:tcPr marL="87201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89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134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123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782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4335351"/>
                  </a:ext>
                </a:extLst>
              </a:tr>
              <a:tr h="244802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7" marR="7267" marT="7267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↳ Deferidos</a:t>
                      </a:r>
                    </a:p>
                  </a:txBody>
                  <a:tcPr marL="87201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211305"/>
                  </a:ext>
                </a:extLst>
              </a:tr>
              <a:tr h="244802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7" marR="7267" marT="7267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↳ Indeferidos</a:t>
                      </a:r>
                    </a:p>
                  </a:txBody>
                  <a:tcPr marL="87201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317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8343705"/>
                  </a:ext>
                </a:extLst>
              </a:tr>
              <a:tr h="454953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171717"/>
                          </a:solidFill>
                          <a:effectLst/>
                          <a:latin typeface="Arial" panose="020B0604020202020204" pitchFamily="34" charset="0"/>
                        </a:rPr>
                        <a:t>RECURSOS - 3ª INSTÂNCIA</a:t>
                      </a:r>
                    </a:p>
                  </a:txBody>
                  <a:tcPr marL="87201" marR="7267" marT="7267" marB="0" anchor="ctr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Solicitações</a:t>
                      </a:r>
                    </a:p>
                  </a:txBody>
                  <a:tcPr marL="87201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222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1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8309073"/>
                  </a:ext>
                </a:extLst>
              </a:tr>
              <a:tr h="244802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7" marR="7267" marT="7267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171717"/>
                          </a:solidFill>
                          <a:effectLst/>
                          <a:latin typeface="Arial" panose="020B0604020202020204" pitchFamily="34" charset="0"/>
                        </a:rPr>
                        <a:t>Decisões</a:t>
                      </a:r>
                    </a:p>
                  </a:txBody>
                  <a:tcPr marL="87201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220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9850105"/>
                  </a:ext>
                </a:extLst>
              </a:tr>
              <a:tr h="244802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7" marR="7267" marT="7267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↳ Deferidos</a:t>
                      </a:r>
                    </a:p>
                  </a:txBody>
                  <a:tcPr marL="87201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2061003"/>
                  </a:ext>
                </a:extLst>
              </a:tr>
              <a:tr h="244802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7" marR="7267" marT="7267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↳ Indeferidos</a:t>
                      </a:r>
                    </a:p>
                  </a:txBody>
                  <a:tcPr marL="87201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95</a:t>
                      </a:r>
                    </a:p>
                  </a:txBody>
                  <a:tcPr marL="7267" marR="7267" marT="7267" marB="0" anchor="ctr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1965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3915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7CDC77ED-2989-AC74-EFB2-13878F211EC0}"/>
              </a:ext>
            </a:extLst>
          </p:cNvPr>
          <p:cNvSpPr/>
          <p:nvPr/>
        </p:nvSpPr>
        <p:spPr>
          <a:xfrm>
            <a:off x="700088" y="3181287"/>
            <a:ext cx="5860429" cy="2670500"/>
          </a:xfrm>
          <a:prstGeom prst="roundRect">
            <a:avLst>
              <a:gd name="adj" fmla="val 414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801" dirty="0"/>
              <a:t>v</a:t>
            </a: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356118" y="383434"/>
            <a:ext cx="10515600" cy="492125"/>
          </a:xfrm>
        </p:spPr>
        <p:txBody>
          <a:bodyPr>
            <a:normAutofit/>
          </a:bodyPr>
          <a:lstStyle/>
          <a:p>
            <a:r>
              <a:rPr lang="pt-BR" sz="2200" b="1" dirty="0">
                <a:latin typeface="Montserrat ExtraBold"/>
              </a:rPr>
              <a:t>Pedidos Indeferidos</a:t>
            </a:r>
            <a:endParaRPr lang="pt-BR" sz="2200" b="1" dirty="0">
              <a:solidFill>
                <a:srgbClr val="1C1E1D"/>
              </a:solidFill>
              <a:latin typeface="Montserrat ExtraBold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356118" y="813353"/>
            <a:ext cx="114797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	Os pedidos indeferidos na fase inicial são aqueles recusados pelos órgãos e justificados com base legal ao(à) requerente. </a:t>
            </a:r>
          </a:p>
          <a:p>
            <a:pPr algn="just"/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just"/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58,1%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dos pedidos analisados foram classificados como fora do escopo do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e-SIC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, pois tratavam de demandas que não se enquadram como pedidos de acesso à informação. Esse percentual inclui solicitações de serviços públicos, denúncias, reclamações, elogios e consultas a processos administrativos. Além disso, também abrange pedidos que não são de competência da Prefeitura de São Paulo.</a:t>
            </a:r>
          </a:p>
        </p:txBody>
      </p:sp>
      <p:sp>
        <p:nvSpPr>
          <p:cNvPr id="6" name="Retângulo: Cantos Arredondados 14">
            <a:extLst>
              <a:ext uri="{FF2B5EF4-FFF2-40B4-BE49-F238E27FC236}">
                <a16:creationId xmlns:a16="http://schemas.microsoft.com/office/drawing/2014/main" id="{0BF6B55A-575E-B363-32C8-EA40EB54E6A2}"/>
              </a:ext>
            </a:extLst>
          </p:cNvPr>
          <p:cNvSpPr/>
          <p:nvPr/>
        </p:nvSpPr>
        <p:spPr>
          <a:xfrm>
            <a:off x="1221807" y="2195630"/>
            <a:ext cx="1774494" cy="629457"/>
          </a:xfrm>
          <a:prstGeom prst="roundRect">
            <a:avLst>
              <a:gd name="adj" fmla="val 10244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1" b="1" dirty="0" smtClean="0">
                <a:solidFill>
                  <a:schemeClr val="tx1"/>
                </a:solidFill>
                <a:latin typeface="Montserrat" panose="00000500000000000000" pitchFamily="2" charset="0"/>
              </a:rPr>
              <a:t>58,1</a:t>
            </a:r>
            <a:r>
              <a:rPr lang="pt-BR" sz="1801" b="1" dirty="0" smtClean="0">
                <a:solidFill>
                  <a:schemeClr val="tx1"/>
                </a:solidFill>
              </a:rPr>
              <a:t>%</a:t>
            </a:r>
            <a:endParaRPr lang="pt-BR" sz="1801" b="1" dirty="0">
              <a:solidFill>
                <a:schemeClr val="tx1"/>
              </a:solidFill>
            </a:endParaRPr>
          </a:p>
          <a:p>
            <a:pPr algn="ctr"/>
            <a:r>
              <a:rPr lang="pt-BR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Fora do Escopo</a:t>
            </a:r>
          </a:p>
        </p:txBody>
      </p:sp>
      <p:sp>
        <p:nvSpPr>
          <p:cNvPr id="7" name="Retângulo: Cantos Arredondados 14">
            <a:extLst>
              <a:ext uri="{FF2B5EF4-FFF2-40B4-BE49-F238E27FC236}">
                <a16:creationId xmlns:a16="http://schemas.microsoft.com/office/drawing/2014/main" id="{41D01C99-68E5-0478-90F4-7DA999B8C4A6}"/>
              </a:ext>
            </a:extLst>
          </p:cNvPr>
          <p:cNvSpPr/>
          <p:nvPr/>
        </p:nvSpPr>
        <p:spPr>
          <a:xfrm>
            <a:off x="4907355" y="2195630"/>
            <a:ext cx="1774494" cy="629457"/>
          </a:xfrm>
          <a:prstGeom prst="roundRect">
            <a:avLst>
              <a:gd name="adj" fmla="val 10244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1" b="1" dirty="0" smtClean="0">
                <a:solidFill>
                  <a:schemeClr val="tx1"/>
                </a:solidFill>
                <a:latin typeface="Montserrat" panose="00000500000000000000" pitchFamily="2" charset="0"/>
              </a:rPr>
              <a:t>11,3</a:t>
            </a:r>
            <a:r>
              <a:rPr lang="pt-BR" sz="1801" b="1" dirty="0" smtClean="0">
                <a:solidFill>
                  <a:schemeClr val="tx1"/>
                </a:solidFill>
              </a:rPr>
              <a:t>%</a:t>
            </a:r>
            <a:endParaRPr lang="pt-BR" sz="1801" b="1" dirty="0">
              <a:solidFill>
                <a:schemeClr val="tx1"/>
              </a:solidFill>
            </a:endParaRPr>
          </a:p>
          <a:p>
            <a:pPr algn="ctr"/>
            <a:r>
              <a:rPr lang="pt-BR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Ausência de elementos fundamentais</a:t>
            </a:r>
            <a:endParaRPr lang="pt-BR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: Cantos Arredondados 15">
            <a:extLst>
              <a:ext uri="{FF2B5EF4-FFF2-40B4-BE49-F238E27FC236}">
                <a16:creationId xmlns:a16="http://schemas.microsoft.com/office/drawing/2014/main" id="{CBEA74FD-348E-80EF-91ED-C81B583569DD}"/>
              </a:ext>
            </a:extLst>
          </p:cNvPr>
          <p:cNvSpPr/>
          <p:nvPr/>
        </p:nvSpPr>
        <p:spPr>
          <a:xfrm>
            <a:off x="8592903" y="2195630"/>
            <a:ext cx="1833047" cy="629457"/>
          </a:xfrm>
          <a:prstGeom prst="roundRect">
            <a:avLst>
              <a:gd name="adj" fmla="val 10244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1" b="1" dirty="0" smtClean="0">
                <a:solidFill>
                  <a:schemeClr val="tx1"/>
                </a:solidFill>
                <a:latin typeface="Montserrat" panose="00000500000000000000" pitchFamily="2" charset="0"/>
              </a:rPr>
              <a:t>8,9</a:t>
            </a:r>
            <a:r>
              <a:rPr lang="pt-BR" sz="1801" b="1" dirty="0" smtClean="0">
                <a:solidFill>
                  <a:schemeClr val="tx1"/>
                </a:solidFill>
              </a:rPr>
              <a:t>%</a:t>
            </a:r>
          </a:p>
          <a:p>
            <a:pPr algn="ctr"/>
            <a:r>
              <a:rPr lang="pt-BR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Outros</a:t>
            </a:r>
            <a:endParaRPr lang="pt-BR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tângulo Arredondado 57">
            <a:extLst>
              <a:ext uri="{FF2B5EF4-FFF2-40B4-BE49-F238E27FC236}">
                <a16:creationId xmlns:a16="http://schemas.microsoft.com/office/drawing/2014/main" id="{5618BA40-93C1-4BBF-C00F-CF169433796E}"/>
              </a:ext>
            </a:extLst>
          </p:cNvPr>
          <p:cNvSpPr/>
          <p:nvPr/>
        </p:nvSpPr>
        <p:spPr>
          <a:xfrm>
            <a:off x="828265" y="3015573"/>
            <a:ext cx="3275527" cy="284584"/>
          </a:xfrm>
          <a:prstGeom prst="roundRect">
            <a:avLst/>
          </a:prstGeom>
          <a:solidFill>
            <a:srgbClr val="46BDC6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800" b="1" i="0" u="none" strike="noStrike" kern="1200" baseline="0">
                <a:solidFill>
                  <a:srgbClr val="08547E"/>
                </a:solidFill>
                <a:latin typeface="+mn-lt"/>
                <a:ea typeface="+mn-ea"/>
                <a:cs typeface="+mn-cs"/>
              </a:defRPr>
            </a:pPr>
            <a:endParaRPr lang="pt-BR" sz="800" dirty="0">
              <a:solidFill>
                <a:schemeClr val="bg1"/>
              </a:solidFill>
            </a:endParaRPr>
          </a:p>
          <a:p>
            <a:pPr algn="ctr">
              <a:defRPr sz="1800" b="1" i="0" u="none" strike="noStrike" kern="1200" baseline="0">
                <a:solidFill>
                  <a:srgbClr val="08547E"/>
                </a:solidFill>
                <a:latin typeface="+mn-lt"/>
                <a:ea typeface="+mn-ea"/>
                <a:cs typeface="+mn-cs"/>
              </a:defRPr>
            </a:pPr>
            <a:r>
              <a:rPr lang="pt-BR" sz="1200" dirty="0">
                <a:solidFill>
                  <a:schemeClr val="bg1"/>
                </a:solidFill>
                <a:latin typeface="Montserrat ExtraBold" panose="00000900000000000000" pitchFamily="2" charset="0"/>
              </a:rPr>
              <a:t>Pedidos Indeferidos </a:t>
            </a:r>
            <a:r>
              <a:rPr lang="pt-BR" sz="1200" dirty="0" smtClean="0">
                <a:solidFill>
                  <a:schemeClr val="bg1"/>
                </a:solidFill>
                <a:latin typeface="Montserrat ExtraBold" panose="00000900000000000000" pitchFamily="2" charset="0"/>
              </a:rPr>
              <a:t>(Dezembro de </a:t>
            </a:r>
            <a:r>
              <a:rPr lang="pt-BR" sz="1200" dirty="0">
                <a:solidFill>
                  <a:schemeClr val="bg1"/>
                </a:solidFill>
                <a:latin typeface="Montserrat ExtraBold" panose="00000900000000000000" pitchFamily="2" charset="0"/>
              </a:rPr>
              <a:t>2025)</a:t>
            </a:r>
          </a:p>
          <a:p>
            <a:pPr algn="ctr">
              <a:defRPr sz="1800" b="1" i="0" u="none" strike="noStrike" kern="1200" baseline="0">
                <a:solidFill>
                  <a:srgbClr val="08547E"/>
                </a:solidFill>
                <a:latin typeface="+mn-lt"/>
                <a:ea typeface="+mn-ea"/>
                <a:cs typeface="+mn-cs"/>
              </a:defRPr>
            </a:pPr>
            <a:endParaRPr lang="pt-BR" sz="1200" dirty="0">
              <a:solidFill>
                <a:schemeClr val="bg1"/>
              </a:solidFill>
              <a:latin typeface="Montserrat ExtraBold" panose="00000900000000000000" pitchFamily="2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2E15713-73C0-9D4C-CC0F-FC20618F14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8435" y="2282094"/>
            <a:ext cx="315006" cy="27700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4819CCC-3763-AAD5-83DD-6339665DA8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6135" y="2281824"/>
            <a:ext cx="232151" cy="204146"/>
          </a:xfrm>
          <a:prstGeom prst="rect">
            <a:avLst/>
          </a:prstGeom>
        </p:spPr>
      </p:pic>
      <p:sp>
        <p:nvSpPr>
          <p:cNvPr id="5" name="Google Shape;1013;p47">
            <a:extLst>
              <a:ext uri="{FF2B5EF4-FFF2-40B4-BE49-F238E27FC236}">
                <a16:creationId xmlns:a16="http://schemas.microsoft.com/office/drawing/2014/main" id="{CF203EA1-22FA-53D5-721E-DBA88F7A622A}"/>
              </a:ext>
            </a:extLst>
          </p:cNvPr>
          <p:cNvSpPr/>
          <p:nvPr/>
        </p:nvSpPr>
        <p:spPr>
          <a:xfrm>
            <a:off x="8779160" y="2209530"/>
            <a:ext cx="318807" cy="248943"/>
          </a:xfrm>
          <a:custGeom>
            <a:avLst/>
            <a:gdLst/>
            <a:ahLst/>
            <a:cxnLst/>
            <a:rect l="l" t="t" r="r" b="b"/>
            <a:pathLst>
              <a:path w="16367" h="16368" fill="none" extrusionOk="0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91426" rIns="91426" bIns="91426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401"/>
          </a:p>
        </p:txBody>
      </p:sp>
      <p:sp>
        <p:nvSpPr>
          <p:cNvPr id="11" name="Espaço Reservado para Número de Slide 10">
            <a:extLst>
              <a:ext uri="{FF2B5EF4-FFF2-40B4-BE49-F238E27FC236}">
                <a16:creationId xmlns:a16="http://schemas.microsoft.com/office/drawing/2014/main" id="{FC3DDC11-B7D9-0B9F-620E-B2AB2E232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2903" y="6234670"/>
            <a:ext cx="2743200" cy="365125"/>
          </a:xfrm>
        </p:spPr>
        <p:txBody>
          <a:bodyPr/>
          <a:lstStyle/>
          <a:p>
            <a:fld id="{38F8C1DB-7E3E-4B71-8594-9B48E973CB01}" type="slidenum">
              <a:rPr lang="pt-BR" sz="900" b="1" smtClean="0">
                <a:solidFill>
                  <a:schemeClr val="tx1"/>
                </a:solidFill>
                <a:latin typeface="Montserrat" panose="00000500000000000000" pitchFamily="2" charset="0"/>
              </a:rPr>
              <a:t>7</a:t>
            </a:fld>
            <a:endParaRPr lang="pt-BR" sz="9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495580"/>
              </p:ext>
            </p:extLst>
          </p:nvPr>
        </p:nvGraphicFramePr>
        <p:xfrm>
          <a:off x="6882461" y="3240086"/>
          <a:ext cx="4804755" cy="2595543"/>
        </p:xfrm>
        <a:graphic>
          <a:graphicData uri="http://schemas.openxmlformats.org/drawingml/2006/table">
            <a:tbl>
              <a:tblPr/>
              <a:tblGrid>
                <a:gridCol w="2563403">
                  <a:extLst>
                    <a:ext uri="{9D8B030D-6E8A-4147-A177-3AD203B41FA5}">
                      <a16:colId xmlns:a16="http://schemas.microsoft.com/office/drawing/2014/main" val="1652548045"/>
                    </a:ext>
                  </a:extLst>
                </a:gridCol>
                <a:gridCol w="1005193">
                  <a:extLst>
                    <a:ext uri="{9D8B030D-6E8A-4147-A177-3AD203B41FA5}">
                      <a16:colId xmlns:a16="http://schemas.microsoft.com/office/drawing/2014/main" val="3317125961"/>
                    </a:ext>
                  </a:extLst>
                </a:gridCol>
                <a:gridCol w="1236159">
                  <a:extLst>
                    <a:ext uri="{9D8B030D-6E8A-4147-A177-3AD203B41FA5}">
                      <a16:colId xmlns:a16="http://schemas.microsoft.com/office/drawing/2014/main" val="2314762125"/>
                    </a:ext>
                  </a:extLst>
                </a:gridCol>
              </a:tblGrid>
              <a:tr h="36684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Pedidos Indeferidos </a:t>
                      </a:r>
                      <a:r>
                        <a:rPr lang="pt-BR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DEZ/2025</a:t>
                      </a:r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Quantidade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% do Total de Pedidos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2827091"/>
                  </a:ext>
                </a:extLst>
              </a:tr>
              <a:tr h="307255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Fora do escopo do e-SIC (art. 5º, Decreto 53.623/2012)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58,1%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3880108"/>
                  </a:ext>
                </a:extLst>
              </a:tr>
              <a:tr h="307255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Ausência de elementos fundamentais (Art. 15, Decreto 53.623/2012)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3508576"/>
                  </a:ext>
                </a:extLst>
              </a:tr>
              <a:tr h="162445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Outros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8,9%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9013046"/>
                  </a:ext>
                </a:extLst>
              </a:tr>
              <a:tr h="307255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Fora de competência da PMSP (art. 8º do Decreto 53.623/2012)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8,9%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6005848"/>
                  </a:ext>
                </a:extLst>
              </a:tr>
              <a:tr h="45622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Demanda de trabalho adicional (inciso III do Art. 16 do Decreto 53.623/2012)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8,1%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6213491"/>
                  </a:ext>
                </a:extLst>
              </a:tr>
              <a:tr h="45622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Informação disponibilizada nas páginas oficiais da PMSP  (Arts. 16 e 20 do Decreto 53.623/2012)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3707759"/>
                  </a:ext>
                </a:extLst>
              </a:tr>
              <a:tr h="158283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452856"/>
                  </a:ext>
                </a:extLst>
              </a:tr>
            </a:tbl>
          </a:graphicData>
        </a:graphic>
      </p:graphicFrame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2743DFBC-2373-26AD-72B4-8BD7180298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7484475"/>
              </p:ext>
            </p:extLst>
          </p:nvPr>
        </p:nvGraphicFramePr>
        <p:xfrm>
          <a:off x="700088" y="3306327"/>
          <a:ext cx="5860429" cy="2545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45916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696035" y="190677"/>
            <a:ext cx="10515600" cy="492125"/>
          </a:xfrm>
        </p:spPr>
        <p:txBody>
          <a:bodyPr>
            <a:normAutofit/>
          </a:bodyPr>
          <a:lstStyle/>
          <a:p>
            <a:r>
              <a:rPr lang="pt-BR" sz="2200" dirty="0">
                <a:latin typeface="Montserrat ExtraBold"/>
              </a:rPr>
              <a:t>Quantidade de Pedidos por Órgãos</a:t>
            </a:r>
            <a:endParaRPr lang="pt-BR" sz="2200" b="1" dirty="0">
              <a:solidFill>
                <a:srgbClr val="1C1E1D"/>
              </a:solidFill>
              <a:latin typeface="Montserrat ExtraBold"/>
            </a:endParaRPr>
          </a:p>
        </p:txBody>
      </p:sp>
      <p:sp>
        <p:nvSpPr>
          <p:cNvPr id="10" name="Retângulo: Cantos Arredondados 37">
            <a:extLst>
              <a:ext uri="{FF2B5EF4-FFF2-40B4-BE49-F238E27FC236}">
                <a16:creationId xmlns:a16="http://schemas.microsoft.com/office/drawing/2014/main" id="{F70B3C8D-2802-FA51-8C0B-668CC9B42C74}"/>
              </a:ext>
            </a:extLst>
          </p:cNvPr>
          <p:cNvSpPr/>
          <p:nvPr/>
        </p:nvSpPr>
        <p:spPr>
          <a:xfrm>
            <a:off x="10522892" y="2638957"/>
            <a:ext cx="1152229" cy="1580085"/>
          </a:xfrm>
          <a:prstGeom prst="roundRect">
            <a:avLst>
              <a:gd name="adj" fmla="val 4149"/>
            </a:avLst>
          </a:prstGeom>
          <a:solidFill>
            <a:srgbClr val="D2F0F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001" dirty="0">
                <a:solidFill>
                  <a:schemeClr val="tx1"/>
                </a:solidFill>
                <a:latin typeface="Montserrat" panose="00000500000000000000" pitchFamily="2" charset="0"/>
              </a:rPr>
              <a:t>A tabela a mostra o total de manifestações por órgão e sua participação percentual no período analisado.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04945FF-F39A-C6C7-F348-907BC290B7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8042" y="2129371"/>
            <a:ext cx="509586" cy="509586"/>
          </a:xfrm>
          <a:prstGeom prst="rect">
            <a:avLst/>
          </a:prstGeom>
        </p:spPr>
      </p:pic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6BD52B8-4862-34DE-E096-E0A93B89E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9971" y="6223322"/>
            <a:ext cx="2743200" cy="365125"/>
          </a:xfrm>
        </p:spPr>
        <p:txBody>
          <a:bodyPr/>
          <a:lstStyle/>
          <a:p>
            <a:fld id="{38F8C1DB-7E3E-4B71-8594-9B48E973CB01}" type="slidenum">
              <a:rPr lang="pt-BR" sz="900" b="1" smtClean="0">
                <a:solidFill>
                  <a:schemeClr val="tx1"/>
                </a:solidFill>
                <a:latin typeface="Montserrat" panose="00000500000000000000" pitchFamily="2" charset="0"/>
              </a:rPr>
              <a:t>8</a:t>
            </a:fld>
            <a:endParaRPr lang="pt-BR" sz="9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2615464"/>
              </p:ext>
            </p:extLst>
          </p:nvPr>
        </p:nvGraphicFramePr>
        <p:xfrm>
          <a:off x="696035" y="586336"/>
          <a:ext cx="10423910" cy="5620556"/>
        </p:xfrm>
        <a:graphic>
          <a:graphicData uri="http://schemas.openxmlformats.org/drawingml/2006/table">
            <a:tbl>
              <a:tblPr/>
              <a:tblGrid>
                <a:gridCol w="1782382">
                  <a:extLst>
                    <a:ext uri="{9D8B030D-6E8A-4147-A177-3AD203B41FA5}">
                      <a16:colId xmlns:a16="http://schemas.microsoft.com/office/drawing/2014/main" val="1862373610"/>
                    </a:ext>
                  </a:extLst>
                </a:gridCol>
                <a:gridCol w="5624643">
                  <a:extLst>
                    <a:ext uri="{9D8B030D-6E8A-4147-A177-3AD203B41FA5}">
                      <a16:colId xmlns:a16="http://schemas.microsoft.com/office/drawing/2014/main" val="3688459079"/>
                    </a:ext>
                  </a:extLst>
                </a:gridCol>
                <a:gridCol w="1095755">
                  <a:extLst>
                    <a:ext uri="{9D8B030D-6E8A-4147-A177-3AD203B41FA5}">
                      <a16:colId xmlns:a16="http://schemas.microsoft.com/office/drawing/2014/main" val="348073754"/>
                    </a:ext>
                  </a:extLst>
                </a:gridCol>
                <a:gridCol w="1921130">
                  <a:extLst>
                    <a:ext uri="{9D8B030D-6E8A-4147-A177-3AD203B41FA5}">
                      <a16:colId xmlns:a16="http://schemas.microsoft.com/office/drawing/2014/main" val="415656945"/>
                    </a:ext>
                  </a:extLst>
                </a:gridCol>
              </a:tblGrid>
              <a:tr h="12435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/>
                        </a:rPr>
                        <a:t>Ordem Numérica</a:t>
                      </a:r>
                    </a:p>
                  </a:txBody>
                  <a:tcPr marL="6885" marR="6885" marT="6885" marB="0" anchor="ctr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/>
                        </a:rPr>
                        <a:t>Lista de Órgãos </a:t>
                      </a:r>
                      <a:r>
                        <a:rPr lang="pt-BR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Montserrat" panose="00000500000000000000"/>
                        </a:rPr>
                        <a:t>Dezembro </a:t>
                      </a:r>
                      <a:r>
                        <a:rPr lang="pt-BR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/>
                        </a:rPr>
                        <a:t>de 2025</a:t>
                      </a:r>
                    </a:p>
                  </a:txBody>
                  <a:tcPr marL="6885" marR="6885" marT="68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/>
                        </a:rPr>
                        <a:t>Quantidade</a:t>
                      </a:r>
                    </a:p>
                  </a:txBody>
                  <a:tcPr marL="6885" marR="6885" marT="68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/>
                        </a:rPr>
                        <a:t>% do Total de Pedidos</a:t>
                      </a:r>
                    </a:p>
                  </a:txBody>
                  <a:tcPr marL="6885" marR="6885" marT="6885" marB="0" anchor="ctr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2505284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CET - Companhia de Engenharia de Tráfego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8,2%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2579510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SMC - Secretaria Municipal de Cultura  e Economia Criativa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7,8%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9818113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SMS - Secretaria Municipal da Saúde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6,9%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9902344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SPTrans - São Paulo Transporte S/A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5,7%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3706823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SMUL - Secretaria Municipal de Urbanismo e Licenciamento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5,6%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1966405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SF - Secretaria Municipal da Fazenda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5,4%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8211845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SMTUR - Secretaria Municipal de Turismo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5,1%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1282863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SME - Secretaria Municipal de Educação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4,4%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9963218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SIURB - Secretaria Municipal de Infraestrutura Urbana e Obras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8652186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SMSUB - Secretaria Municipal das Subprefeituras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6471013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SEHAB - Secretaria Municipal de Habitação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2200038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PGM - Procuradoria Geral do Município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117628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SMSU - Secretaria Municipal de Segurança Urbana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7410612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SGM - Secretaria de Governo Municipal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0291892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SVMA - Secretaria Municipal do Verde e do Meio Ambiente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48199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SPTURIS - São Paulo Turismo S/A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3995842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CGM - Controladoria Geral do Município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3934028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SMDET - Secretaria Municipal de Desenvolvimento Econômico e Trabalho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7010297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SEGES - Secretaria Municipal de Gestão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0308439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Vila Mariana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6763979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SP Regula - Agência Reguladora de Serviços Públicos do Município de São Paulo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5113874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COHAB - Companhia Metropolitana de Habitação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4317099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Mooca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6894063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SMADS - Secretaria Municipal de Assistência e Desenvolvimento Social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1148251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SMDHC - Secretaria Municipal de Direitos Humanos e Cidadania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2274081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Sé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527578"/>
                  </a:ext>
                </a:extLst>
              </a:tr>
              <a:tr h="176463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SECOM - Secretaria Especial de Comunicação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0022005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São Mateus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6819915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Pinheiros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8645120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SMT - Secretaria Municipal de Mobilidade Urbana e Transporte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6614541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Casa Civil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8249143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SP CINE - Empresa de Cinema e Audiovisual de São Paulo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7900541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Aricanduva/Formosa/Carrão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90934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SMIT - Secretaria Municipal de Inovação e Tecnologia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5250779"/>
                  </a:ext>
                </a:extLst>
              </a:tr>
              <a:tr h="156332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Freguesia / Brasilândia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06516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4835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6C9B89-05CA-5E0B-CBD8-51B1AB5D9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8D32275F-1201-614E-52D0-BFCEC0B13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205" y="112713"/>
            <a:ext cx="10515600" cy="492125"/>
          </a:xfrm>
        </p:spPr>
        <p:txBody>
          <a:bodyPr>
            <a:normAutofit/>
          </a:bodyPr>
          <a:lstStyle/>
          <a:p>
            <a:r>
              <a:rPr lang="pt-BR" sz="2200" dirty="0">
                <a:latin typeface="Montserrat ExtraBold"/>
              </a:rPr>
              <a:t>Quantidade de Pedidos por Órgãos</a:t>
            </a:r>
            <a:endParaRPr lang="pt-BR" sz="2200" b="1" dirty="0">
              <a:solidFill>
                <a:srgbClr val="1C1E1D"/>
              </a:solidFill>
              <a:latin typeface="Montserrat ExtraBold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0392938-50F9-2B63-B7F8-93A31CD24B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8042" y="2129371"/>
            <a:ext cx="509586" cy="509586"/>
          </a:xfrm>
          <a:prstGeom prst="rect">
            <a:avLst/>
          </a:prstGeom>
        </p:spPr>
      </p:pic>
      <p:sp>
        <p:nvSpPr>
          <p:cNvPr id="5" name="Retângulo: Cantos Arredondados 37">
            <a:extLst>
              <a:ext uri="{FF2B5EF4-FFF2-40B4-BE49-F238E27FC236}">
                <a16:creationId xmlns:a16="http://schemas.microsoft.com/office/drawing/2014/main" id="{F0DEF1D8-F11E-0BA7-9A04-9B73F484A05E}"/>
              </a:ext>
            </a:extLst>
          </p:cNvPr>
          <p:cNvSpPr/>
          <p:nvPr/>
        </p:nvSpPr>
        <p:spPr>
          <a:xfrm>
            <a:off x="10722835" y="2681859"/>
            <a:ext cx="1271013" cy="2033517"/>
          </a:xfrm>
          <a:prstGeom prst="roundRect">
            <a:avLst>
              <a:gd name="adj" fmla="val 4149"/>
            </a:avLst>
          </a:prstGeom>
          <a:solidFill>
            <a:srgbClr val="D2F0F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001" dirty="0">
                <a:solidFill>
                  <a:schemeClr val="tx1"/>
                </a:solidFill>
                <a:latin typeface="Montserrat" panose="00000500000000000000" pitchFamily="2" charset="0"/>
              </a:rPr>
              <a:t>A numeração é utilizada para organização e não representa um ranking, pois diferentes órgãos podem ter recebido o mesmo número de pedidos.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6DC6BEE-7A31-F90B-116D-5CABB1C19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0811" y="6224049"/>
            <a:ext cx="2743200" cy="365125"/>
          </a:xfrm>
        </p:spPr>
        <p:txBody>
          <a:bodyPr/>
          <a:lstStyle/>
          <a:p>
            <a:fld id="{38F8C1DB-7E3E-4B71-8594-9B48E973CB01}" type="slidenum">
              <a:rPr lang="pt-BR" sz="900" b="1" smtClean="0">
                <a:solidFill>
                  <a:schemeClr val="tx1"/>
                </a:solidFill>
                <a:latin typeface="Montserrat" panose="00000500000000000000" pitchFamily="2" charset="0"/>
              </a:rPr>
              <a:t>9</a:t>
            </a:fld>
            <a:endParaRPr lang="pt-BR" sz="9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849756"/>
              </p:ext>
            </p:extLst>
          </p:nvPr>
        </p:nvGraphicFramePr>
        <p:xfrm>
          <a:off x="496706" y="604826"/>
          <a:ext cx="10052754" cy="5619222"/>
        </p:xfrm>
        <a:graphic>
          <a:graphicData uri="http://schemas.openxmlformats.org/drawingml/2006/table">
            <a:tbl>
              <a:tblPr/>
              <a:tblGrid>
                <a:gridCol w="1718919">
                  <a:extLst>
                    <a:ext uri="{9D8B030D-6E8A-4147-A177-3AD203B41FA5}">
                      <a16:colId xmlns:a16="http://schemas.microsoft.com/office/drawing/2014/main" val="1620520386"/>
                    </a:ext>
                  </a:extLst>
                </a:gridCol>
                <a:gridCol w="5424371">
                  <a:extLst>
                    <a:ext uri="{9D8B030D-6E8A-4147-A177-3AD203B41FA5}">
                      <a16:colId xmlns:a16="http://schemas.microsoft.com/office/drawing/2014/main" val="3127333817"/>
                    </a:ext>
                  </a:extLst>
                </a:gridCol>
                <a:gridCol w="1056738">
                  <a:extLst>
                    <a:ext uri="{9D8B030D-6E8A-4147-A177-3AD203B41FA5}">
                      <a16:colId xmlns:a16="http://schemas.microsoft.com/office/drawing/2014/main" val="983882550"/>
                    </a:ext>
                  </a:extLst>
                </a:gridCol>
                <a:gridCol w="1852726">
                  <a:extLst>
                    <a:ext uri="{9D8B030D-6E8A-4147-A177-3AD203B41FA5}">
                      <a16:colId xmlns:a16="http://schemas.microsoft.com/office/drawing/2014/main" val="2106640304"/>
                    </a:ext>
                  </a:extLst>
                </a:gridCol>
              </a:tblGrid>
              <a:tr h="15118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Ordem Numérica</a:t>
                      </a:r>
                    </a:p>
                  </a:txBody>
                  <a:tcPr marL="8210" marR="8210" marT="8210" marB="0" anchor="ctr">
                    <a:lnL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Lista de Órgãos </a:t>
                      </a:r>
                      <a:r>
                        <a:rPr lang="pt-BR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Dezembro </a:t>
                      </a:r>
                      <a:r>
                        <a:rPr lang="pt-BR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de 2025</a:t>
                      </a:r>
                    </a:p>
                  </a:txBody>
                  <a:tcPr marL="8210" marR="8210" marT="82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Quantidade</a:t>
                      </a:r>
                    </a:p>
                  </a:txBody>
                  <a:tcPr marL="8210" marR="8210" marT="82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% do Total de Pedidos</a:t>
                      </a:r>
                    </a:p>
                  </a:txBody>
                  <a:tcPr marL="8210" marR="8210" marT="8210" marB="0" anchor="ctr">
                    <a:lnL>
                      <a:noFill/>
                    </a:lnL>
                    <a:lnR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6BD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6BD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2067787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SP URBANISMO - São Paulo Urbanismo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8925641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IPREM - Instituto de Previdência Municipal de São Paulo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6961403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Ipiranga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5776046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Vila Prudente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44955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Itaim Paulista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9480678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HSPM - Hospital do Servidor Público Municipal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1049658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Jaçanã/Tremembé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7068766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43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Capela do Socorro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0886510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Penha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6531294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SEPLAN - Secretaria Municipal de Planejametno e Eficiência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7885699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Parelheiros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4054413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SP OBRAS - São Paulo Obras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2456945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Campo Limpo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5126474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49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Sapopemba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5564791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SP NEGÓCIOS - São Paulo Negócios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5888182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SEME - Secretaria Municipal de Esportes e Lazer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344757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Santo Amaro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786164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53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Perus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9620384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54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Jabaquara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354982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ADE SAMPA - Agência São Paulo de Desenvolvimento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8970795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SMJ - Secretaria Municipal de Justiça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4012056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57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M’ Boi Mirim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9555663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Vila Maria/Vila Guilherme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8616573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Itaquera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299203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SPDA - Companhia São Paulo de Desenvolvimento e Mobilização de Ativos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4154387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61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Casa Verde/Cachoeirinha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6102962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62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Cidade Tiradentes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8977498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63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Pirituba/Jaraguá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5524117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PRODAM - Empresa de Tecnologia da Informação e Comunicação do Munic.SP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649674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São Miguel Paulista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8601217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SERI – Secretaria Executiva de Relações Institucionais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8682527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67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Cidade Ademar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3246656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68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SMPED - Secretaria Municipal da Pessoa com Deficiência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8729984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69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Santana/Tucuruvi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5880065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Lapa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6171542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Ermelino Matarazzo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7809464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Butantã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7968512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Subprefeitura Guaianases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7700988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74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FPETC - Fundação Paulistana de Educação, Tecnologia e Cultura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9500697"/>
                  </a:ext>
                </a:extLst>
              </a:tr>
              <a:tr h="136701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75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SMRI - Secretaria Municipal de Relações Internacionais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0,2%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13601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73519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2911</TotalTime>
  <Words>2785</Words>
  <Application>Microsoft Office PowerPoint</Application>
  <PresentationFormat>Widescreen</PresentationFormat>
  <Paragraphs>838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Montserrat</vt:lpstr>
      <vt:lpstr>Montserrat ExtraBold</vt:lpstr>
      <vt:lpstr>Montserrat Medium</vt:lpstr>
      <vt:lpstr>Tema do Office</vt:lpstr>
      <vt:lpstr>Apresentação do PowerPoint</vt:lpstr>
      <vt:lpstr>Ficha Técnica</vt:lpstr>
      <vt:lpstr>Apresentação</vt:lpstr>
      <vt:lpstr>Dados estatísticos</vt:lpstr>
      <vt:lpstr>Quantidade Total de Pedidos</vt:lpstr>
      <vt:lpstr>Quantidade de Pedidos por Status </vt:lpstr>
      <vt:lpstr>Pedidos Indeferidos</vt:lpstr>
      <vt:lpstr>Quantidade de Pedidos por Órgãos</vt:lpstr>
      <vt:lpstr>Quantidade de Pedidos por Órgãos</vt:lpstr>
      <vt:lpstr>Quantidade de Pedidos por Órgãos</vt:lpstr>
      <vt:lpstr>Encaminhamentos</vt:lpstr>
      <vt:lpstr>Classificação</vt:lpstr>
      <vt:lpstr>Natureza dos Pedidos</vt:lpstr>
      <vt:lpstr>Temas dos Pedidos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Miquelin de Oliveira</dc:creator>
  <cp:lastModifiedBy>Sheila de Fatima Batista Malta</cp:lastModifiedBy>
  <cp:revision>248</cp:revision>
  <dcterms:created xsi:type="dcterms:W3CDTF">2025-06-03T18:41:21Z</dcterms:created>
  <dcterms:modified xsi:type="dcterms:W3CDTF">2026-01-19T13:21:53Z</dcterms:modified>
</cp:coreProperties>
</file>